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50"/>
  </p:notesMasterIdLst>
  <p:handoutMasterIdLst>
    <p:handoutMasterId r:id="rId51"/>
  </p:handoutMasterIdLst>
  <p:sldIdLst>
    <p:sldId id="256" r:id="rId2"/>
    <p:sldId id="615" r:id="rId3"/>
    <p:sldId id="494" r:id="rId4"/>
    <p:sldId id="495" r:id="rId5"/>
    <p:sldId id="496" r:id="rId6"/>
    <p:sldId id="588" r:id="rId7"/>
    <p:sldId id="589" r:id="rId8"/>
    <p:sldId id="590" r:id="rId9"/>
    <p:sldId id="591" r:id="rId10"/>
    <p:sldId id="498" r:id="rId11"/>
    <p:sldId id="593" r:id="rId12"/>
    <p:sldId id="501" r:id="rId13"/>
    <p:sldId id="596" r:id="rId14"/>
    <p:sldId id="499" r:id="rId15"/>
    <p:sldId id="601" r:id="rId16"/>
    <p:sldId id="502" r:id="rId17"/>
    <p:sldId id="503" r:id="rId18"/>
    <p:sldId id="594" r:id="rId19"/>
    <p:sldId id="504" r:id="rId20"/>
    <p:sldId id="505" r:id="rId21"/>
    <p:sldId id="506" r:id="rId22"/>
    <p:sldId id="524" r:id="rId23"/>
    <p:sldId id="523" r:id="rId24"/>
    <p:sldId id="529" r:id="rId25"/>
    <p:sldId id="530" r:id="rId26"/>
    <p:sldId id="550" r:id="rId27"/>
    <p:sldId id="551" r:id="rId28"/>
    <p:sldId id="531" r:id="rId29"/>
    <p:sldId id="532" r:id="rId30"/>
    <p:sldId id="553" r:id="rId31"/>
    <p:sldId id="534" r:id="rId32"/>
    <p:sldId id="556" r:id="rId33"/>
    <p:sldId id="557" r:id="rId34"/>
    <p:sldId id="558" r:id="rId35"/>
    <p:sldId id="567" r:id="rId36"/>
    <p:sldId id="568" r:id="rId37"/>
    <p:sldId id="540" r:id="rId38"/>
    <p:sldId id="602" r:id="rId39"/>
    <p:sldId id="603" r:id="rId40"/>
    <p:sldId id="604" r:id="rId41"/>
    <p:sldId id="605" r:id="rId42"/>
    <p:sldId id="606" r:id="rId43"/>
    <p:sldId id="607" r:id="rId44"/>
    <p:sldId id="608" r:id="rId45"/>
    <p:sldId id="609" r:id="rId46"/>
    <p:sldId id="610" r:id="rId47"/>
    <p:sldId id="612" r:id="rId48"/>
    <p:sldId id="613" r:id="rId49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9B01"/>
    <a:srgbClr val="E7DEC9"/>
    <a:srgbClr val="140602"/>
    <a:srgbClr val="000000"/>
    <a:srgbClr val="F66E08"/>
    <a:srgbClr val="CC9900"/>
    <a:srgbClr val="006600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97" autoAdjust="0"/>
    <p:restoredTop sz="88393"/>
  </p:normalViewPr>
  <p:slideViewPr>
    <p:cSldViewPr>
      <p:cViewPr varScale="1">
        <p:scale>
          <a:sx n="100" d="100"/>
          <a:sy n="100" d="100"/>
        </p:scale>
        <p:origin x="-992" y="-11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tags" Target="tags/tag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155-411B-A0C3-72FD6AB413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155-411B-A0C3-72FD6AB413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155-411B-A0C3-72FD6AB41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10118872"/>
        <c:axId val="-2110259512"/>
        <c:axId val="-2111504760"/>
      </c:bar3DChart>
      <c:catAx>
        <c:axId val="-21101188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10259512"/>
        <c:crosses val="autoZero"/>
        <c:auto val="1"/>
        <c:lblAlgn val="ctr"/>
        <c:lblOffset val="100"/>
        <c:noMultiLvlLbl val="0"/>
      </c:catAx>
      <c:valAx>
        <c:axId val="-21102595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0118872"/>
        <c:crosses val="autoZero"/>
        <c:crossBetween val="between"/>
      </c:valAx>
      <c:serAx>
        <c:axId val="-211150476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0259512"/>
        <c:crosses val="autoZero"/>
      </c:ser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902809942875"/>
          <c:y val="0.0104183727034121"/>
          <c:w val="0.485150154785623"/>
          <c:h val="0.960209186351706"/>
        </c:manualLayout>
      </c:layout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rgbClr val="0066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B85-4A64-A919-AA4F429E53DB}"/>
              </c:ext>
            </c:extLst>
          </c:dPt>
          <c:dPt>
            <c:idx val="1"/>
            <c:bubble3D val="0"/>
            <c:explosion val="0"/>
            <c:spPr>
              <a:solidFill>
                <a:srgbClr val="CC99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B85-4A64-A919-AA4F429E53DB}"/>
              </c:ext>
            </c:extLst>
          </c:dPt>
          <c:dPt>
            <c:idx val="2"/>
            <c:bubble3D val="0"/>
            <c:explosion val="0"/>
            <c:spPr>
              <a:solidFill>
                <a:srgbClr val="C0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B85-4A64-A919-AA4F429E53DB}"/>
              </c:ext>
            </c:extLst>
          </c:dPt>
          <c:dLbls>
            <c:dLbl>
              <c:idx val="0"/>
              <c:layout>
                <c:manualLayout>
                  <c:x val="-0.169496230250631"/>
                  <c:y val="0.13948382620396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B85-4A64-A919-AA4F429E53DB}"/>
                </c:ext>
              </c:extLst>
            </c:dLbl>
            <c:dLbl>
              <c:idx val="1"/>
              <c:layout>
                <c:manualLayout>
                  <c:x val="0.136019762235603"/>
                  <c:y val="-0.23578104138851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B85-4A64-A919-AA4F429E53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Successful</c:v>
                </c:pt>
                <c:pt idx="1">
                  <c:v>Incomplete</c:v>
                </c:pt>
                <c:pt idx="2">
                  <c:v>Cancelled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0.29</c:v>
                </c:pt>
                <c:pt idx="1">
                  <c:v>0.53</c:v>
                </c:pt>
                <c:pt idx="2">
                  <c:v>0.18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9B85-4A64-A919-AA4F429E53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B36A2-0DE6-45EF-BBAB-FE65AC62316D}" type="datetimeFigureOut">
              <a:rPr lang="en-US" smtClean="0"/>
              <a:pPr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F33CA-4CCF-4479-BB9F-247ED81F52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7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C2FC6-9851-47D5-9D54-9171712A21D3}" type="datetimeFigureOut">
              <a:rPr lang="en-US" smtClean="0"/>
              <a:pPr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0E856-3793-467E-9DF9-509DAAB78E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67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www.flickr.com/photos/camwears/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8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7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93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5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9763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63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of cascading waterfall used under a </a:t>
            </a:r>
            <a:r>
              <a:rPr lang="en-US" b="1" dirty="0"/>
              <a:t>CC BY-NC 2.0 </a:t>
            </a:r>
            <a:r>
              <a:rPr lang="en-US" b="0" dirty="0"/>
              <a:t>license. The original image was taken by </a:t>
            </a:r>
            <a:r>
              <a:rPr lang="en-US" dirty="0">
                <a:hlinkClick r:id="rId3" tooltip="Go to Cameron Wears's photostream"/>
              </a:rPr>
              <a:t>Cameron Wears</a:t>
            </a:r>
            <a:r>
              <a:rPr lang="en-US" dirty="0"/>
              <a:t> and is available at: 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camwears</a:t>
            </a:r>
            <a:r>
              <a:rPr lang="en-US" dirty="0"/>
              <a:t>/28598801471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23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in public domain. Original available</a:t>
            </a:r>
            <a:r>
              <a:rPr lang="en-US" baseline="0" dirty="0"/>
              <a:t> at: https://upload.wikimedia.org/wikipedia/commons/0/0c/Benjamin_Disraeli_by_Cornelius_Jabez_Hughes%2C_1878.jpg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4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Salmon Ladder picture used under</a:t>
            </a:r>
            <a:r>
              <a:rPr lang="en-US" baseline="0" dirty="0"/>
              <a:t> Creative Commons Attributions License by </a:t>
            </a:r>
            <a:r>
              <a:rPr lang="en-US" baseline="0" dirty="0" err="1"/>
              <a:t>salmonrecovery</a:t>
            </a:r>
            <a:r>
              <a:rPr lang="en-US" baseline="0" dirty="0"/>
              <a:t>. Original available at: https://www.flickr.com/photos/60161247@N03/11954495315/sizes/o/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5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</a:t>
            </a:r>
            <a:r>
              <a:rPr lang="mr-IN" dirty="0"/>
              <a:t>’</a:t>
            </a:r>
            <a:r>
              <a:rPr lang="en-US" dirty="0"/>
              <a:t>t</a:t>
            </a:r>
            <a:r>
              <a:rPr lang="en-US" baseline="0" dirty="0"/>
              <a:t> get too attached: this was 9 months before Harry Potter movie was released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96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not</a:t>
            </a:r>
            <a:r>
              <a:rPr lang="en-US" baseline="0" dirty="0"/>
              <a:t> of signatories, but is stock image entered into Public Domain by </a:t>
            </a:r>
            <a:r>
              <a:rPr lang="en-US" baseline="0" dirty="0" err="1"/>
              <a:t>adabara</a:t>
            </a:r>
            <a:r>
              <a:rPr lang="en-US" baseline="0" dirty="0"/>
              <a:t>. Original available at: https://pixabay.com/en/colleagues-seminar-presentation-437024/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04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actual authors (and site!) of original </a:t>
            </a:r>
            <a:r>
              <a:rPr lang="en-US"/>
              <a:t>Agile</a:t>
            </a:r>
            <a:r>
              <a:rPr lang="en-US" baseline="0"/>
              <a:t> Manifesto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3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61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Silicon Valley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38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5773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0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5773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6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53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9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2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7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9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2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4CBEAF9-9E58-4CC8-A6FF-6DD8A58DEEA4}" type="datetimeFigureOut">
              <a:rPr lang="en-US" smtClean="0"/>
              <a:pPr/>
              <a:t>2/4/19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POnTheFly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2/4/19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graphicFrame>
        <p:nvGraphicFramePr>
          <p:cNvPr id="6" name="TPChart" hidden="1"/>
          <p:cNvGraphicFramePr/>
          <p:nvPr userDrawn="1">
            <p:extLst>
              <p:ext uri="{D42A27DB-BD31-4B8C-83A1-F6EECF244321}">
                <p14:modId xmlns:p14="http://schemas.microsoft.com/office/powerpoint/2010/main" val="1886584079"/>
              </p:ext>
            </p:extLst>
          </p:nvPr>
        </p:nvGraphicFramePr>
        <p:xfrm>
          <a:off x="6350000" y="1600200"/>
          <a:ext cx="254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367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3pPr>
              <a:buClr>
                <a:schemeClr val="accent3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5">
                  <a:lumMod val="60000"/>
                  <a:lumOff val="40000"/>
                </a:schemeClr>
              </a:buCl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8755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4267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4267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9530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953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2/4/19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kcd.com/674/" TargetMode="Externa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elogica.com/project-management/organizing-agility-success-part-2-advanced-tracker-techniques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crum_(software_development)" TargetMode="External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02:</a:t>
            </a:r>
            <a:br>
              <a:rPr lang="en-US" dirty="0"/>
            </a:br>
            <a:r>
              <a:rPr lang="en-US" dirty="0"/>
              <a:t>Software Lifecycles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Prof. Matthew Hertz</a:t>
            </a:r>
            <a:br>
              <a:rPr lang="en-US" dirty="0"/>
            </a:br>
            <a:r>
              <a:rPr lang="en-US" dirty="0"/>
              <a:t>Davis 352/ 645-4736 	</a:t>
            </a:r>
            <a:br>
              <a:rPr lang="en-US" dirty="0"/>
            </a:br>
            <a:r>
              <a:rPr lang="en-US" dirty="0"/>
              <a:t>mhertz@buffalo.edu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Extremely efficient </a:t>
            </a:r>
            <a:r>
              <a:rPr lang="en-US" b="1" i="1" dirty="0">
                <a:solidFill>
                  <a:srgbClr val="FF0000"/>
                </a:solidFill>
              </a:rPr>
              <a:t>WHEN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 works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Revolutionary like </a:t>
            </a:r>
            <a:r>
              <a:rPr lang="en-US" dirty="0">
                <a:solidFill>
                  <a:schemeClr val="accent1"/>
                </a:solidFill>
              </a:rPr>
              <a:t>Ford’s assembly line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Strengths used </a:t>
            </a:r>
            <a:r>
              <a:rPr lang="en-US" dirty="0">
                <a:solidFill>
                  <a:srgbClr val="000000"/>
                </a:solidFill>
              </a:rPr>
              <a:t>due to specialization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With all info, </a:t>
            </a:r>
            <a:r>
              <a:rPr lang="en-US" dirty="0">
                <a:solidFill>
                  <a:srgbClr val="3891A7"/>
                </a:solidFill>
              </a:rPr>
              <a:t>best decisions possible</a:t>
            </a: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828800"/>
            <a:ext cx="26543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76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Waterfall Model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148" y="1676400"/>
            <a:ext cx="3200400" cy="482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903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Waterfall Key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76400"/>
            <a:ext cx="2785296" cy="4191000"/>
          </a:xfrm>
          <a:prstGeom prst="rect">
            <a:avLst/>
          </a:prstGeom>
        </p:spPr>
      </p:pic>
      <p:sp>
        <p:nvSpPr>
          <p:cNvPr id="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719263"/>
            <a:ext cx="8229600" cy="483393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Waterfall assumes </a:t>
            </a:r>
            <a:r>
              <a:rPr lang="en-US" b="1" i="1" dirty="0">
                <a:solidFill>
                  <a:schemeClr val="accent3"/>
                </a:solidFill>
              </a:rPr>
              <a:t>everything</a:t>
            </a:r>
            <a:r>
              <a:rPr lang="en-US" dirty="0">
                <a:solidFill>
                  <a:schemeClr val="accent3"/>
                </a:solidFill>
              </a:rPr>
              <a:t> known at start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685800" y="1676400"/>
            <a:ext cx="4114800" cy="1828800"/>
          </a:xfrm>
          <a:prstGeom prst="wedgeRoundRectCallout">
            <a:avLst>
              <a:gd name="adj1" fmla="val 104105"/>
              <a:gd name="adj2" fmla="val 1861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Changeability is an </a:t>
            </a:r>
            <a:br>
              <a:rPr lang="en-US" sz="36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essential difficulty </a:t>
            </a:r>
            <a:br>
              <a:rPr lang="en-US" sz="36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with 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0" y="5410200"/>
            <a:ext cx="144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Fred Brooks</a:t>
            </a:r>
          </a:p>
        </p:txBody>
      </p:sp>
    </p:spTree>
    <p:extLst>
      <p:ext uri="{BB962C8B-B14F-4D97-AF65-F5344CB8AC3E}">
        <p14:creationId xmlns:p14="http://schemas.microsoft.com/office/powerpoint/2010/main" val="112998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To Clients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9" y="1905000"/>
            <a:ext cx="8250702" cy="3505200"/>
          </a:xfrm>
        </p:spPr>
      </p:pic>
    </p:spTree>
    <p:extLst>
      <p:ext uri="{BB962C8B-B14F-4D97-AF65-F5344CB8AC3E}">
        <p14:creationId xmlns:p14="http://schemas.microsoft.com/office/powerpoint/2010/main" val="186285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Useful when: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Client knows needs</a:t>
            </a:r>
            <a:r>
              <a:rPr lang="en-US" dirty="0"/>
              <a:t> for their system</a:t>
            </a:r>
          </a:p>
          <a:p>
            <a:pPr lvl="1"/>
            <a:r>
              <a:rPr lang="en-US" dirty="0"/>
              <a:t>Needs can be </a:t>
            </a:r>
            <a:r>
              <a:rPr lang="en-US" dirty="0">
                <a:solidFill>
                  <a:srgbClr val="C32D2E"/>
                </a:solidFill>
              </a:rPr>
              <a:t>fully documented &amp; described</a:t>
            </a:r>
          </a:p>
          <a:p>
            <a:pPr lvl="1"/>
            <a:r>
              <a:rPr lang="en-US" dirty="0">
                <a:solidFill>
                  <a:srgbClr val="C32D2E"/>
                </a:solidFill>
              </a:rPr>
              <a:t>Little-to-no interaction sought </a:t>
            </a:r>
            <a:r>
              <a:rPr lang="en-US" dirty="0"/>
              <a:t>while developed</a:t>
            </a:r>
          </a:p>
          <a:p>
            <a:pPr lvl="1"/>
            <a:r>
              <a:rPr lang="en-US" dirty="0"/>
              <a:t>Large organization </a:t>
            </a:r>
            <a:r>
              <a:rPr lang="en-US" dirty="0" smtClean="0">
                <a:solidFill>
                  <a:srgbClr val="C32D2E"/>
                </a:solidFill>
              </a:rPr>
              <a:t>can afford to specialists for each step</a:t>
            </a:r>
            <a:endParaRPr lang="en-US" dirty="0">
              <a:solidFill>
                <a:srgbClr val="C32D2E"/>
              </a:solidFill>
            </a:endParaRPr>
          </a:p>
          <a:p>
            <a:pPr lvl="1"/>
            <a:r>
              <a:rPr lang="en-US" dirty="0">
                <a:solidFill>
                  <a:srgbClr val="C32D2E"/>
                </a:solidFill>
              </a:rPr>
              <a:t>Maintenance &amp; updates</a:t>
            </a:r>
            <a:r>
              <a:rPr lang="en-US" dirty="0">
                <a:solidFill>
                  <a:schemeClr val="accent3"/>
                </a:solidFill>
              </a:rPr>
              <a:t> unimportant</a:t>
            </a:r>
            <a:r>
              <a:rPr lang="en-US" dirty="0"/>
              <a:t>/not on the </a:t>
            </a:r>
            <a:r>
              <a:rPr lang="en-US" dirty="0" smtClean="0"/>
              <a:t>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4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Target Problem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Changes </a:t>
            </a:r>
            <a:r>
              <a:rPr lang="en-US" b="1" i="1" dirty="0" smtClean="0">
                <a:solidFill>
                  <a:schemeClr val="accent3"/>
                </a:solidFill>
              </a:rPr>
              <a:t>always</a:t>
            </a:r>
            <a:r>
              <a:rPr lang="en-US" dirty="0" smtClean="0">
                <a:solidFill>
                  <a:schemeClr val="accent3"/>
                </a:solidFill>
              </a:rPr>
              <a:t> happen </a:t>
            </a:r>
            <a:r>
              <a:rPr lang="en-US" dirty="0"/>
              <a:t>during a project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Ability to react and </a:t>
            </a:r>
            <a:r>
              <a:rPr lang="en-US" dirty="0" smtClean="0">
                <a:solidFill>
                  <a:schemeClr val="accent1"/>
                </a:solidFill>
              </a:rPr>
              <a:t>incorporate change important, </a:t>
            </a:r>
            <a:r>
              <a:rPr lang="en-US" dirty="0">
                <a:solidFill>
                  <a:schemeClr val="accent1"/>
                </a:solidFill>
              </a:rPr>
              <a:t>but…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…disrupts flow</a:t>
            </a:r>
            <a:r>
              <a:rPr lang="en-US" dirty="0"/>
              <a:t> &amp; </a:t>
            </a:r>
            <a:r>
              <a:rPr lang="en-US" dirty="0" smtClean="0"/>
              <a:t>creates issues with completed work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Changes during process </a:t>
            </a:r>
            <a:r>
              <a:rPr lang="en-US" dirty="0">
                <a:solidFill>
                  <a:schemeClr val="accent3"/>
                </a:solidFill>
              </a:rPr>
              <a:t>causes </a:t>
            </a:r>
            <a:r>
              <a:rPr lang="en-US" b="1" dirty="0">
                <a:solidFill>
                  <a:schemeClr val="accent3"/>
                </a:solidFill>
              </a:rPr>
              <a:t>regression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Errors often in </a:t>
            </a:r>
            <a:r>
              <a:rPr lang="en-US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dirty="0" smtClean="0">
                <a:solidFill>
                  <a:schemeClr val="accent1"/>
                </a:solidFill>
              </a:rPr>
              <a:t>related </a:t>
            </a:r>
            <a:r>
              <a:rPr lang="en-US" dirty="0"/>
              <a:t>portion of project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These changes become </a:t>
            </a:r>
            <a:r>
              <a:rPr lang="en-US" b="1" dirty="0"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pain</a:t>
            </a:r>
            <a:r>
              <a:rPr lang="en-US" dirty="0">
                <a:solidFill>
                  <a:schemeClr val="accent1"/>
                </a:solidFill>
              </a:rPr>
              <a:t> to fix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Restart eventually needed </a:t>
            </a:r>
            <a:r>
              <a:rPr lang="en-US" dirty="0"/>
              <a:t>as fixes get more </a:t>
            </a:r>
            <a:r>
              <a:rPr lang="en-US" dirty="0" smtClean="0"/>
              <a:t>complex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Advertised as </a:t>
            </a:r>
            <a:r>
              <a:rPr lang="en-US" dirty="0" smtClean="0">
                <a:solidFill>
                  <a:schemeClr val="accent1"/>
                </a:solidFill>
              </a:rPr>
              <a:t>"overhauled engine" &amp; "major speedup"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9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Rapid Prototyping</a:t>
            </a:r>
          </a:p>
        </p:txBody>
      </p:sp>
      <p:pic>
        <p:nvPicPr>
          <p:cNvPr id="196612" name="Picture 4" descr="The image “file:///C:/Documents%20and%20Settings/Steve/My%20Documents/=se7%20PowerPoints=/=jpegs=/=Chapter%2002=/sch91264_0209.jpg” cannot be displayed, because it contains errors.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3637" y="1787525"/>
            <a:ext cx="6563023" cy="4841875"/>
          </a:xfrm>
          <a:noFill/>
          <a:ln/>
        </p:spPr>
      </p:pic>
      <p:sp>
        <p:nvSpPr>
          <p:cNvPr id="4" name="TextBox 3"/>
          <p:cNvSpPr txBox="1"/>
          <p:nvPr/>
        </p:nvSpPr>
        <p:spPr>
          <a:xfrm>
            <a:off x="6936115" y="2762071"/>
            <a:ext cx="1903085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Create prototype</a:t>
            </a:r>
            <a:br>
              <a:rPr lang="en-US" dirty="0"/>
            </a:br>
            <a:r>
              <a:rPr lang="en-US" dirty="0"/>
              <a:t>after each step </a:t>
            </a:r>
          </a:p>
          <a:p>
            <a:pPr algn="ctr"/>
            <a:r>
              <a:rPr lang="en-US" dirty="0"/>
              <a:t>to check </a:t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81964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Prototyping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Usability and looks are focus </a:t>
            </a:r>
            <a:r>
              <a:rPr lang="en-US" dirty="0"/>
              <a:t>for rapid prototype</a:t>
            </a:r>
          </a:p>
          <a:p>
            <a:pPr lvl="1"/>
            <a:r>
              <a:rPr lang="en-US" dirty="0"/>
              <a:t>Provides limited ability for </a:t>
            </a:r>
            <a:r>
              <a:rPr lang="en-US" dirty="0">
                <a:solidFill>
                  <a:srgbClr val="3891A7"/>
                </a:solidFill>
              </a:rPr>
              <a:t>client to provide feedback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Functionality limited</a:t>
            </a:r>
            <a:r>
              <a:rPr lang="en-US" dirty="0">
                <a:solidFill>
                  <a:srgbClr val="000000"/>
                </a:solidFill>
              </a:rPr>
              <a:t> to basics (and often faked)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Any restarts take pieces </a:t>
            </a:r>
            <a:r>
              <a:rPr lang="en-US" dirty="0">
                <a:solidFill>
                  <a:schemeClr val="accent1"/>
                </a:solidFill>
              </a:rPr>
              <a:t>back through full waterfall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Project feasibility unclear</a:t>
            </a:r>
            <a:r>
              <a:rPr lang="en-US" dirty="0"/>
              <a:t>, since functionality left to end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Led to </a:t>
            </a:r>
            <a:r>
              <a:rPr lang="en-US" dirty="0">
                <a:solidFill>
                  <a:schemeClr val="accent3"/>
                </a:solidFill>
              </a:rPr>
              <a:t>creation of </a:t>
            </a:r>
            <a:r>
              <a:rPr lang="en-US" dirty="0" err="1">
                <a:solidFill>
                  <a:schemeClr val="accent3"/>
                </a:solidFill>
              </a:rPr>
              <a:t>VisualBasic</a:t>
            </a:r>
            <a:r>
              <a:rPr lang="en-US" dirty="0">
                <a:solidFill>
                  <a:schemeClr val="accent3"/>
                </a:solidFill>
              </a:rPr>
              <a:t> &amp; </a:t>
            </a:r>
            <a:r>
              <a:rPr lang="en-US" dirty="0" err="1" smtClean="0">
                <a:solidFill>
                  <a:schemeClr val="accent3"/>
                </a:solidFill>
              </a:rPr>
              <a:t>XCode's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iOS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Lightweight tools </a:t>
            </a:r>
            <a:r>
              <a:rPr lang="en-US" dirty="0"/>
              <a:t>emphasizing look-and-feel of app </a:t>
            </a:r>
          </a:p>
          <a:p>
            <a:pPr lvl="1"/>
            <a:r>
              <a:rPr lang="en-US" dirty="0"/>
              <a:t>Lousy languages with </a:t>
            </a:r>
            <a:r>
              <a:rPr lang="en-US" dirty="0">
                <a:solidFill>
                  <a:srgbClr val="3891A7"/>
                </a:solidFill>
              </a:rPr>
              <a:t>serious performance issues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Confusion possible</a:t>
            </a:r>
            <a:r>
              <a:rPr lang="en-US" dirty="0">
                <a:solidFill>
                  <a:srgbClr val="000000"/>
                </a:solidFill>
              </a:rPr>
              <a:t> when clients “see” 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71856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Waterfall v Rapid Prototype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200400" cy="482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1F2C1E-5114-DC49-9A36-135050602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276559"/>
            <a:ext cx="4876800" cy="34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0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 Lifecycle</a:t>
            </a:r>
          </a:p>
        </p:txBody>
      </p:sp>
      <p:pic>
        <p:nvPicPr>
          <p:cNvPr id="4" name="Content Placeholder 3" descr="Spiral model.pn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000"/>
            <a:ext cx="6211570" cy="5105400"/>
          </a:xfrm>
        </p:spPr>
      </p:pic>
    </p:spTree>
    <p:extLst>
      <p:ext uri="{BB962C8B-B14F-4D97-AF65-F5344CB8AC3E}">
        <p14:creationId xmlns:p14="http://schemas.microsoft.com/office/powerpoint/2010/main" val="170162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Classroom Development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Always </a:t>
            </a:r>
            <a:r>
              <a:rPr lang="en-US" dirty="0">
                <a:solidFill>
                  <a:schemeClr val="accent3"/>
                </a:solidFill>
              </a:rPr>
              <a:t>start from scratch</a:t>
            </a:r>
          </a:p>
          <a:p>
            <a:r>
              <a:rPr lang="en-US" dirty="0">
                <a:solidFill>
                  <a:schemeClr val="accent3"/>
                </a:solidFill>
              </a:rPr>
              <a:t>Requirements perfect </a:t>
            </a:r>
            <a:r>
              <a:rPr lang="en-US" dirty="0"/>
              <a:t>from start</a:t>
            </a:r>
          </a:p>
          <a:p>
            <a:pPr lvl="1"/>
            <a:r>
              <a:rPr lang="en-US" dirty="0"/>
              <a:t>Work that </a:t>
            </a:r>
            <a:r>
              <a:rPr lang="en-US" dirty="0">
                <a:solidFill>
                  <a:schemeClr val="accent1"/>
                </a:solidFill>
              </a:rPr>
              <a:t>must be done is clear</a:t>
            </a:r>
          </a:p>
          <a:p>
            <a:r>
              <a:rPr lang="en-US" dirty="0">
                <a:solidFill>
                  <a:schemeClr val="accent3"/>
                </a:solidFill>
              </a:rPr>
              <a:t>Coding begins immediately </a:t>
            </a:r>
            <a:r>
              <a:rPr lang="en-US" dirty="0"/>
              <a:t>at start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Projects are trivial </a:t>
            </a:r>
            <a:r>
              <a:rPr lang="en-US" dirty="0"/>
              <a:t>jokes for real-world</a:t>
            </a:r>
          </a:p>
          <a:p>
            <a:pPr lvl="1"/>
            <a:r>
              <a:rPr lang="en-US" dirty="0"/>
              <a:t>Longest project </a:t>
            </a:r>
            <a:r>
              <a:rPr lang="en-US" dirty="0">
                <a:solidFill>
                  <a:schemeClr val="accent1"/>
                </a:solidFill>
              </a:rPr>
              <a:t>last at most 2 months</a:t>
            </a:r>
          </a:p>
          <a:p>
            <a:r>
              <a:rPr lang="en-US" dirty="0"/>
              <a:t>Ends total mess; </a:t>
            </a:r>
            <a:r>
              <a:rPr lang="en-US" dirty="0">
                <a:solidFill>
                  <a:schemeClr val="accent3"/>
                </a:solidFill>
              </a:rPr>
              <a:t>cannot reuse code</a:t>
            </a:r>
          </a:p>
        </p:txBody>
      </p:sp>
      <p:pic>
        <p:nvPicPr>
          <p:cNvPr id="5123" name="Picture 3" descr="C:\Documents and Settings\Matthew Hertz\Local Settings\Temporary Internet Files\Content.IE5\MLMBHWNQ\MPj04393890000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6" y="1635853"/>
            <a:ext cx="2555649" cy="4155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5441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/>
              <a:t>Useful for projects with </a:t>
            </a:r>
            <a:r>
              <a:rPr lang="en-US" dirty="0">
                <a:solidFill>
                  <a:schemeClr val="accent3"/>
                </a:solidFill>
              </a:rPr>
              <a:t>unknown levels of risk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Functionality &amp; feasibility key </a:t>
            </a:r>
            <a:r>
              <a:rPr lang="en-US" dirty="0"/>
              <a:t>as opposed to looks</a:t>
            </a:r>
          </a:p>
          <a:p>
            <a:pPr lvl="1"/>
            <a:r>
              <a:rPr lang="en-US" dirty="0"/>
              <a:t>Uses waterfall ideas, but </a:t>
            </a:r>
            <a:r>
              <a:rPr lang="en-US" dirty="0">
                <a:solidFill>
                  <a:srgbClr val="3891A7"/>
                </a:solidFill>
              </a:rPr>
              <a:t>more cautious in execution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Each phase ends with estimate </a:t>
            </a:r>
            <a:r>
              <a:rPr lang="en-US" dirty="0"/>
              <a:t>for client to review</a:t>
            </a:r>
          </a:p>
          <a:p>
            <a:pPr lvl="1"/>
            <a:r>
              <a:rPr lang="en-US" dirty="0"/>
              <a:t>If client like results and </a:t>
            </a:r>
            <a:r>
              <a:rPr lang="en-US" dirty="0">
                <a:solidFill>
                  <a:schemeClr val="accent1"/>
                </a:solidFill>
              </a:rPr>
              <a:t>accepts risks, work continues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But okay to kill project </a:t>
            </a:r>
            <a:r>
              <a:rPr lang="en-US" dirty="0"/>
              <a:t>when risks deemed too high</a:t>
            </a:r>
          </a:p>
          <a:p>
            <a:pPr lvl="1"/>
            <a:endParaRPr lang="en-US" dirty="0"/>
          </a:p>
          <a:p>
            <a:r>
              <a:rPr lang="en-US" dirty="0"/>
              <a:t>Very useful for </a:t>
            </a:r>
            <a:r>
              <a:rPr lang="en-US" dirty="0">
                <a:solidFill>
                  <a:schemeClr val="accent3"/>
                </a:solidFill>
              </a:rPr>
              <a:t>exploratory or experimental work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Starts </a:t>
            </a:r>
            <a:r>
              <a:rPr lang="en-US" dirty="0">
                <a:solidFill>
                  <a:srgbClr val="3891A7"/>
                </a:solidFill>
              </a:rPr>
              <a:t>small and grows </a:t>
            </a:r>
            <a:r>
              <a:rPr lang="en-US" dirty="0"/>
              <a:t>with time and confidence</a:t>
            </a:r>
          </a:p>
          <a:p>
            <a:pPr lvl="1"/>
            <a:r>
              <a:rPr lang="en-US" dirty="0"/>
              <a:t>Also can cause problems, since </a:t>
            </a:r>
            <a:r>
              <a:rPr lang="en-US" dirty="0">
                <a:solidFill>
                  <a:srgbClr val="3891A7"/>
                </a:solidFill>
              </a:rPr>
              <a:t>growth brings own risks</a:t>
            </a:r>
          </a:p>
        </p:txBody>
      </p:sp>
    </p:spTree>
    <p:extLst>
      <p:ext uri="{BB962C8B-B14F-4D97-AF65-F5344CB8AC3E}">
        <p14:creationId xmlns:p14="http://schemas.microsoft.com/office/powerpoint/2010/main" val="12175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</a:t>
            </a:r>
            <a:endParaRPr lang="en-US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3" y="1676400"/>
            <a:ext cx="3364720" cy="4705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9294" y="6096000"/>
            <a:ext cx="2062097" cy="285750"/>
          </a:xfrm>
          <a:prstGeom prst="rect">
            <a:avLst/>
          </a:prstGeom>
          <a:solidFill>
            <a:srgbClr val="14060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Benjamin Disraeli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3733800" y="1905000"/>
            <a:ext cx="5410200" cy="1752600"/>
          </a:xfrm>
          <a:prstGeom prst="wedgeRectCallout">
            <a:avLst>
              <a:gd name="adj1" fmla="val -70967"/>
              <a:gd name="adj2" fmla="val 31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Change</a:t>
            </a:r>
            <a:r>
              <a:rPr lang="en-US" sz="4800" dirty="0"/>
              <a:t> </a:t>
            </a: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en-US" sz="4800" dirty="0"/>
              <a:t> </a:t>
            </a:r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inevitable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Change</a:t>
            </a:r>
            <a:r>
              <a:rPr lang="en-US" sz="4800" dirty="0"/>
              <a:t> </a:t>
            </a: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en-US" sz="4800" dirty="0"/>
              <a:t> </a:t>
            </a:r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181951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Iterative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257800"/>
          </a:xfrm>
        </p:spPr>
        <p:txBody>
          <a:bodyPr>
            <a:noAutofit/>
          </a:bodyPr>
          <a:lstStyle/>
          <a:p>
            <a:r>
              <a:rPr lang="en-US" dirty="0"/>
              <a:t>Improves waterfall by </a:t>
            </a:r>
            <a:r>
              <a:rPr lang="en-US" dirty="0">
                <a:solidFill>
                  <a:schemeClr val="accent3"/>
                </a:solidFill>
              </a:rPr>
              <a:t>working incrementally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Select most </a:t>
            </a:r>
            <a:r>
              <a:rPr lang="en-US" dirty="0">
                <a:solidFill>
                  <a:schemeClr val="accent1"/>
                </a:solidFill>
              </a:rPr>
              <a:t>important piece </a:t>
            </a:r>
            <a:r>
              <a:rPr lang="en-US" dirty="0" smtClean="0"/>
              <a:t>needed at this moment</a:t>
            </a:r>
            <a:endParaRPr lang="en-US" dirty="0"/>
          </a:p>
          <a:p>
            <a:pPr lvl="1"/>
            <a:r>
              <a:rPr lang="en-US" dirty="0" smtClean="0"/>
              <a:t>Follow complete </a:t>
            </a:r>
            <a:r>
              <a:rPr lang="en-US" dirty="0" smtClean="0">
                <a:solidFill>
                  <a:schemeClr val="accent1"/>
                </a:solidFill>
              </a:rPr>
              <a:t>waterfall to develop </a:t>
            </a:r>
            <a:r>
              <a:rPr lang="en-US" b="1" u="sng" dirty="0">
                <a:solidFill>
                  <a:schemeClr val="accent1"/>
                </a:solidFill>
              </a:rPr>
              <a:t>that </a:t>
            </a:r>
            <a:r>
              <a:rPr lang="en-US" b="1" u="sng" dirty="0" smtClean="0">
                <a:solidFill>
                  <a:schemeClr val="accent1"/>
                </a:solidFill>
              </a:rPr>
              <a:t>ONE piece</a:t>
            </a:r>
            <a:endParaRPr lang="en-US" b="1" u="sng" dirty="0">
              <a:solidFill>
                <a:schemeClr val="accent1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Select new </a:t>
            </a:r>
            <a:r>
              <a:rPr lang="en-US" dirty="0">
                <a:solidFill>
                  <a:schemeClr val="accent1"/>
                </a:solidFill>
              </a:rPr>
              <a:t>most important piece </a:t>
            </a:r>
            <a:r>
              <a:rPr lang="en-US" dirty="0" smtClean="0"/>
              <a:t>in new system</a:t>
            </a:r>
            <a:endParaRPr lang="en-US" dirty="0"/>
          </a:p>
          <a:p>
            <a:pPr lvl="1"/>
            <a:r>
              <a:rPr lang="en-US" dirty="0" smtClean="0"/>
              <a:t>This approach also </a:t>
            </a:r>
            <a:r>
              <a:rPr lang="en-US" dirty="0"/>
              <a:t>called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stepwise refinement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lvl="8"/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Parallel development okay </a:t>
            </a:r>
            <a:r>
              <a:rPr lang="en-US" dirty="0" smtClean="0"/>
              <a:t>if multiple groups exist</a:t>
            </a:r>
          </a:p>
          <a:p>
            <a:pPr lvl="1"/>
            <a:r>
              <a:rPr lang="en-US" dirty="0" smtClean="0"/>
              <a:t>Pieces </a:t>
            </a:r>
            <a:r>
              <a:rPr lang="en-US" dirty="0"/>
              <a:t>integrated </a:t>
            </a:r>
            <a:r>
              <a:rPr lang="en-US" dirty="0">
                <a:solidFill>
                  <a:schemeClr val="accent1"/>
                </a:solidFill>
              </a:rPr>
              <a:t>(merged) as </a:t>
            </a:r>
            <a:r>
              <a:rPr lang="en-US" dirty="0" smtClean="0">
                <a:solidFill>
                  <a:schemeClr val="accent1"/>
                </a:solidFill>
              </a:rPr>
              <a:t>each is completed</a:t>
            </a:r>
          </a:p>
          <a:p>
            <a:pPr lvl="8"/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Quick reactions &amp; less duplication </a:t>
            </a:r>
            <a:r>
              <a:rPr lang="en-US" dirty="0"/>
              <a:t>goal of approach</a:t>
            </a:r>
          </a:p>
          <a:p>
            <a:pPr lvl="1"/>
            <a:r>
              <a:rPr lang="en-US" dirty="0"/>
              <a:t>But can increase costs: </a:t>
            </a:r>
            <a:r>
              <a:rPr lang="en-US" dirty="0" smtClean="0">
                <a:solidFill>
                  <a:schemeClr val="accent1"/>
                </a:solidFill>
              </a:rPr>
              <a:t>more regression testing needed</a:t>
            </a:r>
          </a:p>
        </p:txBody>
      </p:sp>
    </p:spTree>
    <p:extLst>
      <p:ext uri="{BB962C8B-B14F-4D97-AF65-F5344CB8AC3E}">
        <p14:creationId xmlns:p14="http://schemas.microsoft.com/office/powerpoint/2010/main" val="76843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Waterfall  vs. Iterative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200400" cy="482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42702"/>
            <a:ext cx="5030419" cy="334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5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Grows out of iterative </a:t>
            </a:r>
            <a:r>
              <a:rPr lang="en-US" dirty="0" smtClean="0"/>
              <a:t>development processes</a:t>
            </a:r>
            <a:endParaRPr lang="en-US" dirty="0"/>
          </a:p>
          <a:p>
            <a:pPr lvl="1"/>
            <a:r>
              <a:rPr lang="en-US" dirty="0"/>
              <a:t>Assumes that </a:t>
            </a:r>
            <a:r>
              <a:rPr lang="en-US" dirty="0">
                <a:solidFill>
                  <a:schemeClr val="accent1"/>
                </a:solidFill>
              </a:rPr>
              <a:t>change is inevitable &amp; unpredictable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Planning irrational</a:t>
            </a:r>
            <a:r>
              <a:rPr lang="en-US" dirty="0"/>
              <a:t>: only immediate future knowable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Series of short </a:t>
            </a:r>
            <a:r>
              <a:rPr lang="en-US" i="1" dirty="0">
                <a:solidFill>
                  <a:schemeClr val="accent3"/>
                </a:solidFill>
              </a:rPr>
              <a:t>sprints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replaces entire waterfall model</a:t>
            </a:r>
          </a:p>
          <a:p>
            <a:pPr lvl="1"/>
            <a:r>
              <a:rPr lang="en-US" dirty="0"/>
              <a:t>Think about the project &amp; </a:t>
            </a:r>
            <a:r>
              <a:rPr lang="en-US" dirty="0">
                <a:solidFill>
                  <a:schemeClr val="accent1"/>
                </a:solidFill>
              </a:rPr>
              <a:t>select most important tasks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Write acceptance tests </a:t>
            </a:r>
            <a:r>
              <a:rPr lang="en-US" dirty="0"/>
              <a:t>to know when tasks complete</a:t>
            </a:r>
          </a:p>
          <a:p>
            <a:pPr lvl="1"/>
            <a:r>
              <a:rPr lang="en-US" dirty="0"/>
              <a:t>Do just enough </a:t>
            </a:r>
            <a:r>
              <a:rPr lang="en-US" dirty="0">
                <a:solidFill>
                  <a:schemeClr val="accent1"/>
                </a:solidFill>
              </a:rPr>
              <a:t>coding to pass tests (&amp; unit tests)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Design </a:t>
            </a:r>
            <a:r>
              <a:rPr lang="en-US" i="1" dirty="0">
                <a:solidFill>
                  <a:schemeClr val="accent1"/>
                </a:solidFill>
              </a:rPr>
              <a:t>emerges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by as code adjusted (refactored)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Development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/>
              <a:t>Not engineers, but coders: </a:t>
            </a:r>
            <a:r>
              <a:rPr lang="en-US" dirty="0">
                <a:solidFill>
                  <a:schemeClr val="accent3"/>
                </a:solidFill>
              </a:rPr>
              <a:t>do what comes naturally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0" y="3683000"/>
            <a:ext cx="8250899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9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Development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/>
              <a:t>Not engineers, but coders: </a:t>
            </a:r>
            <a:r>
              <a:rPr lang="en-US" dirty="0">
                <a:solidFill>
                  <a:schemeClr val="accent3"/>
                </a:solidFill>
              </a:rPr>
              <a:t>do what comes naturally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Other options too difficult</a:t>
            </a:r>
            <a:r>
              <a:rPr lang="en-US" dirty="0"/>
              <a:t>, so let’s give up entirely!</a:t>
            </a:r>
          </a:p>
          <a:p>
            <a:pPr lvl="1"/>
            <a:r>
              <a:rPr lang="en-US" dirty="0"/>
              <a:t>Not always the best idea, </a:t>
            </a:r>
            <a:r>
              <a:rPr lang="en-US" b="1" dirty="0">
                <a:solidFill>
                  <a:schemeClr val="accent1"/>
                </a:solidFill>
              </a:rPr>
              <a:t>but since we sucked before</a:t>
            </a:r>
            <a:r>
              <a:rPr lang="mr-IN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4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Development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/>
              <a:t>Not engineers, but coders: </a:t>
            </a:r>
            <a:r>
              <a:rPr lang="en-US" dirty="0">
                <a:solidFill>
                  <a:schemeClr val="accent3"/>
                </a:solidFill>
              </a:rPr>
              <a:t>do what comes naturally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Other options too difficult</a:t>
            </a:r>
            <a:r>
              <a:rPr lang="en-US" dirty="0"/>
              <a:t>, so let’s give up entirely!</a:t>
            </a:r>
          </a:p>
          <a:p>
            <a:pPr lvl="1"/>
            <a:r>
              <a:rPr lang="en-US" dirty="0"/>
              <a:t>Not always the best idea, </a:t>
            </a:r>
            <a:r>
              <a:rPr lang="en-US" b="1" dirty="0">
                <a:solidFill>
                  <a:schemeClr val="accent1"/>
                </a:solidFill>
              </a:rPr>
              <a:t>but since we sucked before</a:t>
            </a:r>
            <a:r>
              <a:rPr lang="mr-IN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00199"/>
              </p:ext>
            </p:extLst>
          </p:nvPr>
        </p:nvGraphicFramePr>
        <p:xfrm>
          <a:off x="801624" y="3048000"/>
          <a:ext cx="7540752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574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Manifesto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673"/>
            <a:ext cx="8610600" cy="4886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[U]</a:t>
            </a:r>
            <a:r>
              <a:rPr lang="en-US" dirty="0" err="1">
                <a:solidFill>
                  <a:schemeClr val="accent1"/>
                </a:solidFill>
              </a:rPr>
              <a:t>ncovering</a:t>
            </a:r>
            <a:r>
              <a:rPr lang="en-US" dirty="0">
                <a:solidFill>
                  <a:schemeClr val="accent1"/>
                </a:solidFill>
              </a:rPr>
              <a:t> better ways of developing software...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[W]e have come to value: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Individuals and interactions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processes and tools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Working software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comprehensive documentation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Customer collaboration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contract negotiation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Responding to change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following a plan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/>
              <a:t>[T]here is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value in the items on the right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we value the items on the left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27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Deliver valuable software </a:t>
            </a:r>
            <a:r>
              <a:rPr lang="en-US" dirty="0"/>
              <a:t>early and often</a:t>
            </a:r>
          </a:p>
          <a:p>
            <a:pPr marL="365760" lvl="1" indent="0">
              <a:buNone/>
            </a:pPr>
            <a:r>
              <a:rPr lang="en-US" dirty="0"/>
              <a:t>	Each time 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sprint ends: release running program</a:t>
            </a:r>
          </a:p>
          <a:p>
            <a:pPr marL="365760" lvl="1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	Keep sprints short</a:t>
            </a:r>
            <a:r>
              <a:rPr lang="en-US" dirty="0"/>
              <a:t>: 2 </a:t>
            </a:r>
            <a:r>
              <a:rPr lang="mr-IN" dirty="0"/>
              <a:t>–</a:t>
            </a:r>
            <a:r>
              <a:rPr lang="en-US" dirty="0"/>
              <a:t> 6 weeks standard practice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Welcome </a:t>
            </a:r>
            <a:r>
              <a:rPr lang="en-US" dirty="0">
                <a:solidFill>
                  <a:schemeClr val="accent3"/>
                </a:solidFill>
              </a:rPr>
              <a:t>changing requirements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Even late </a:t>
            </a:r>
            <a:r>
              <a:rPr lang="en-US" dirty="0"/>
              <a:t>in the development process</a:t>
            </a:r>
          </a:p>
          <a:p>
            <a:pPr marL="365760" lvl="1" indent="0">
              <a:buNone/>
            </a:pPr>
            <a:r>
              <a:rPr lang="en-US" dirty="0"/>
              <a:t>	Standardize on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simple, cheap requirement practice</a:t>
            </a:r>
          </a:p>
          <a:p>
            <a:pPr marL="365760" lvl="1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Few requirements per sprint</a:t>
            </a:r>
            <a:r>
              <a:rPr lang="en-US" dirty="0"/>
              <a:t>, since sprints short</a:t>
            </a:r>
          </a:p>
          <a:p>
            <a:pPr marL="365760" lvl="1" indent="0">
              <a:buNone/>
            </a:pPr>
            <a:r>
              <a:rPr lang="en-US" dirty="0"/>
              <a:t>	Keep &amp; update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backlog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of requirements for later</a:t>
            </a:r>
          </a:p>
        </p:txBody>
      </p:sp>
    </p:spTree>
    <p:extLst>
      <p:ext uri="{BB962C8B-B14F-4D97-AF65-F5344CB8AC3E}">
        <p14:creationId xmlns:p14="http://schemas.microsoft.com/office/powerpoint/2010/main" val="63186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Original model </a:t>
            </a:r>
            <a:r>
              <a:rPr lang="en-US" dirty="0"/>
              <a:t>of software lifecycle</a:t>
            </a:r>
          </a:p>
          <a:p>
            <a:pPr lvl="1"/>
            <a:r>
              <a:rPr lang="en-US" dirty="0"/>
              <a:t>Outlined </a:t>
            </a:r>
            <a:r>
              <a:rPr lang="en-US" dirty="0">
                <a:solidFill>
                  <a:schemeClr val="accent1"/>
                </a:solidFill>
              </a:rPr>
              <a:t>steps that must happen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Project finished once shipped</a:t>
            </a:r>
            <a:r>
              <a:rPr lang="en-US" dirty="0">
                <a:solidFill>
                  <a:srgbClr val="000000"/>
                </a:solidFill>
              </a:rPr>
              <a:t> to client</a:t>
            </a:r>
          </a:p>
          <a:p>
            <a:r>
              <a:rPr lang="en-US" dirty="0">
                <a:solidFill>
                  <a:srgbClr val="000000"/>
                </a:solidFill>
              </a:rPr>
              <a:t>Moves software to </a:t>
            </a:r>
            <a:r>
              <a:rPr lang="en-US" dirty="0">
                <a:solidFill>
                  <a:schemeClr val="accent3"/>
                </a:solidFill>
              </a:rPr>
              <a:t>assembly line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Station-to-station</a:t>
            </a:r>
            <a:r>
              <a:rPr lang="en-US" dirty="0">
                <a:solidFill>
                  <a:srgbClr val="000000"/>
                </a:solidFill>
              </a:rPr>
              <a:t> travel of project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Model enables </a:t>
            </a:r>
            <a:r>
              <a:rPr lang="en-US" dirty="0">
                <a:solidFill>
                  <a:schemeClr val="accent1"/>
                </a:solidFill>
              </a:rPr>
              <a:t>people to specializes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Set of </a:t>
            </a:r>
            <a:r>
              <a:rPr lang="en-US" b="1" dirty="0">
                <a:solidFill>
                  <a:schemeClr val="accent3"/>
                </a:solidFill>
              </a:rPr>
              <a:t>deliverables </a:t>
            </a:r>
            <a:r>
              <a:rPr lang="en-US" dirty="0">
                <a:solidFill>
                  <a:schemeClr val="accent3"/>
                </a:solidFill>
              </a:rPr>
              <a:t>created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over step</a:t>
            </a:r>
          </a:p>
          <a:p>
            <a:pPr lvl="1"/>
            <a:r>
              <a:rPr lang="en-US" dirty="0"/>
              <a:t>Evidence &amp; </a:t>
            </a:r>
            <a:r>
              <a:rPr lang="en-US" dirty="0">
                <a:solidFill>
                  <a:schemeClr val="accent1"/>
                </a:solidFill>
              </a:rPr>
              <a:t>result of following process</a:t>
            </a:r>
          </a:p>
          <a:p>
            <a:r>
              <a:rPr lang="en-US" dirty="0">
                <a:solidFill>
                  <a:schemeClr val="accent3"/>
                </a:solidFill>
              </a:rPr>
              <a:t>Ends with </a:t>
            </a:r>
            <a:r>
              <a:rPr lang="en-US" b="1" dirty="0">
                <a:solidFill>
                  <a:schemeClr val="accent3"/>
                </a:solidFill>
              </a:rPr>
              <a:t>baseline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delivered to client</a:t>
            </a:r>
          </a:p>
          <a:p>
            <a:pPr lvl="1"/>
            <a:r>
              <a:rPr lang="en-US" dirty="0"/>
              <a:t>Contains </a:t>
            </a:r>
            <a:r>
              <a:rPr lang="en-US" dirty="0">
                <a:solidFill>
                  <a:schemeClr val="accent1"/>
                </a:solidFill>
              </a:rPr>
              <a:t>complete set of documents</a:t>
            </a: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828800"/>
            <a:ext cx="26543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817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r>
              <a:rPr lang="en-US" dirty="0"/>
              <a:t>Business people &amp; developers </a:t>
            </a:r>
            <a:r>
              <a:rPr lang="en-US" dirty="0">
                <a:solidFill>
                  <a:schemeClr val="accent3"/>
                </a:solidFill>
              </a:rPr>
              <a:t>must work together daily... </a:t>
            </a:r>
          </a:p>
          <a:p>
            <a:r>
              <a:rPr lang="en-US" dirty="0">
                <a:solidFill>
                  <a:schemeClr val="accent3"/>
                </a:solidFill>
              </a:rPr>
              <a:t>Build projects around motivated individuals</a:t>
            </a:r>
          </a:p>
          <a:p>
            <a:pPr lvl="1"/>
            <a:r>
              <a:rPr lang="en-US" dirty="0"/>
              <a:t>Give them the </a:t>
            </a:r>
            <a:r>
              <a:rPr lang="en-US" dirty="0">
                <a:solidFill>
                  <a:schemeClr val="accent1"/>
                </a:solidFill>
              </a:rPr>
              <a:t>environment and support they need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Trust them </a:t>
            </a:r>
            <a:r>
              <a:rPr lang="en-US" dirty="0"/>
              <a:t>to get the job done.</a:t>
            </a:r>
            <a:br>
              <a:rPr lang="en-US" dirty="0"/>
            </a:br>
            <a:r>
              <a:rPr lang="en-US" dirty="0"/>
              <a:t>	Within development team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embed product owner</a:t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	Eliminate other specializations</a:t>
            </a:r>
            <a:r>
              <a:rPr lang="en-US" baseline="30000" dirty="0">
                <a:solidFill>
                  <a:srgbClr val="7030A0"/>
                </a:solidFill>
              </a:rPr>
              <a:t>*</a:t>
            </a:r>
            <a:r>
              <a:rPr lang="en-US" dirty="0"/>
              <a:t> creating separations</a:t>
            </a:r>
            <a:br>
              <a:rPr lang="en-US" dirty="0"/>
            </a:br>
            <a:r>
              <a:rPr lang="en-US" dirty="0"/>
              <a:t>	Limit management &amp;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trust what coders do naturally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717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3"/>
                </a:solidFill>
              </a:rPr>
              <a:t>Communicate face-to-face</a:t>
            </a:r>
          </a:p>
          <a:p>
            <a:pPr marL="365760" lvl="1" indent="0">
              <a:buNone/>
            </a:pPr>
            <a:r>
              <a:rPr lang="en-US" dirty="0"/>
              <a:t>	Written over long weekend: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February 11-13, 2001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4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3"/>
                </a:solidFill>
              </a:rPr>
              <a:t>Working software</a:t>
            </a:r>
            <a:r>
              <a:rPr lang="en-US" dirty="0"/>
              <a:t> is </a:t>
            </a:r>
            <a:r>
              <a:rPr lang="mr-IN" dirty="0"/>
              <a:t>…</a:t>
            </a:r>
            <a:r>
              <a:rPr lang="en-US" dirty="0"/>
              <a:t> primary measure of progress</a:t>
            </a:r>
          </a:p>
          <a:p>
            <a:pPr marL="365760" lvl="1" indent="0">
              <a:buNone/>
            </a:pPr>
            <a:r>
              <a:rPr lang="en-US" dirty="0"/>
              <a:t>	Rather a complete waterfall,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jumps into development</a:t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	Documentation not valued</a:t>
            </a:r>
            <a:r>
              <a:rPr lang="en-US" dirty="0"/>
              <a:t>: code is real deliverable</a:t>
            </a:r>
          </a:p>
          <a:p>
            <a:r>
              <a:rPr lang="en-US" dirty="0"/>
              <a:t>Agile processes </a:t>
            </a:r>
            <a:r>
              <a:rPr lang="en-US" dirty="0">
                <a:solidFill>
                  <a:schemeClr val="accent3"/>
                </a:solidFill>
              </a:rPr>
              <a:t>promote sustainable development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</a:rPr>
              <a:t>M]</a:t>
            </a:r>
            <a:r>
              <a:rPr lang="en-US" dirty="0" err="1">
                <a:solidFill>
                  <a:schemeClr val="accent1"/>
                </a:solidFill>
              </a:rPr>
              <a:t>aintain</a:t>
            </a:r>
            <a:r>
              <a:rPr lang="en-US" dirty="0">
                <a:solidFill>
                  <a:schemeClr val="accent1"/>
                </a:solidFill>
              </a:rPr>
              <a:t> a constant pace </a:t>
            </a:r>
            <a:r>
              <a:rPr lang="en-US" dirty="0"/>
              <a:t>indefinitely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 overtime at crunch time</a:t>
            </a:r>
          </a:p>
          <a:p>
            <a:r>
              <a:rPr lang="en-US" dirty="0"/>
              <a:t>Continuous attention to </a:t>
            </a:r>
            <a:br>
              <a:rPr lang="en-US" dirty="0"/>
            </a:br>
            <a:r>
              <a:rPr lang="en-US" dirty="0">
                <a:solidFill>
                  <a:schemeClr val="accent3"/>
                </a:solidFill>
              </a:rPr>
              <a:t>technical excellence &amp; good design </a:t>
            </a:r>
            <a:r>
              <a:rPr lang="en-US" dirty="0"/>
              <a:t>enhances agility</a:t>
            </a:r>
          </a:p>
          <a:p>
            <a:pPr marL="365760" lvl="1" indent="0">
              <a:buNone/>
            </a:pPr>
            <a:r>
              <a:rPr lang="en-US" dirty="0"/>
              <a:t>	Developers always able to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refactor code to improve it</a:t>
            </a:r>
          </a:p>
        </p:txBody>
      </p:sp>
    </p:spTree>
    <p:extLst>
      <p:ext uri="{BB962C8B-B14F-4D97-AF65-F5344CB8AC3E}">
        <p14:creationId xmlns:p14="http://schemas.microsoft.com/office/powerpoint/2010/main" val="211574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r>
              <a:rPr lang="en-US" dirty="0"/>
              <a:t>Simplicity -- </a:t>
            </a:r>
            <a:r>
              <a:rPr lang="en-US" dirty="0">
                <a:solidFill>
                  <a:schemeClr val="accent3"/>
                </a:solidFill>
              </a:rPr>
              <a:t>the art of maximizing the amount 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of work not done </a:t>
            </a:r>
            <a:r>
              <a:rPr lang="en-US" dirty="0"/>
              <a:t>-- is essential</a:t>
            </a:r>
          </a:p>
          <a:p>
            <a:pPr marL="365760" lvl="1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“</a:t>
            </a:r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Y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ou </a:t>
            </a:r>
            <a:r>
              <a:rPr lang="en-US" b="1" u="sng" dirty="0" err="1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in’t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4">
                    <a:lumMod val="75000"/>
                  </a:schemeClr>
                </a:solidFill>
              </a:rPr>
              <a:t>G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onna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eed </a:t>
            </a:r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t” </a:t>
            </a:r>
            <a:r>
              <a:rPr lang="en-US" dirty="0"/>
              <a:t>important to keep in mind</a:t>
            </a:r>
          </a:p>
          <a:p>
            <a:r>
              <a:rPr lang="en-US" dirty="0"/>
              <a:t>The best architectures, requirements, and designs emerge from </a:t>
            </a:r>
            <a:r>
              <a:rPr lang="en-US" dirty="0">
                <a:solidFill>
                  <a:schemeClr val="accent3"/>
                </a:solidFill>
              </a:rPr>
              <a:t>self-organizing teams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Democratic teams </a:t>
            </a:r>
            <a:r>
              <a:rPr lang="en-US" dirty="0"/>
              <a:t>(egoless coders) relied upon</a:t>
            </a:r>
          </a:p>
        </p:txBody>
      </p:sp>
    </p:spTree>
    <p:extLst>
      <p:ext uri="{BB962C8B-B14F-4D97-AF65-F5344CB8AC3E}">
        <p14:creationId xmlns:p14="http://schemas.microsoft.com/office/powerpoint/2010/main" val="149851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r>
              <a:rPr lang="en-US" dirty="0"/>
              <a:t>At regular intervals, the team reflects on how to become more effective, then tunes and adjusts its behavior accordingly</a:t>
            </a:r>
          </a:p>
          <a:p>
            <a:pPr marL="0" indent="0">
              <a:buNone/>
            </a:pPr>
            <a:r>
              <a:rPr lang="en-US" dirty="0"/>
              <a:t>	Velocity tracked &amp; used to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 processes</a:t>
            </a:r>
            <a:endParaRPr lang="en-US" dirty="0">
              <a:solidFill>
                <a:schemeClr val="accent4">
                  <a:lumMod val="75000"/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[T]</a:t>
            </a:r>
            <a:r>
              <a:rPr lang="en-US" dirty="0" err="1"/>
              <a:t>eam</a:t>
            </a:r>
            <a:r>
              <a:rPr lang="en-US" dirty="0"/>
              <a:t> reflects then tunes and adjusts accordingly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	Most signatories ran consulting companies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48" y="2667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0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	Most signatories ran consulting companies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80" y="2261720"/>
            <a:ext cx="5894688" cy="44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3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Gather requirements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what I want</a:t>
            </a:r>
            <a:r>
              <a:rPr lang="mr-IN" dirty="0"/>
              <a:t>…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Okay, but it would be cool if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Select most important requirements </a:t>
            </a:r>
            <a:r>
              <a:rPr lang="en-US" dirty="0"/>
              <a:t>from backlog </a:t>
            </a:r>
          </a:p>
          <a:p>
            <a:pPr lvl="1"/>
            <a:r>
              <a:rPr lang="en-US" dirty="0"/>
              <a:t>Estimate implement time </a:t>
            </a:r>
            <a:r>
              <a:rPr lang="en-US" dirty="0" smtClean="0"/>
              <a:t>so </a:t>
            </a:r>
            <a:r>
              <a:rPr lang="en-US" dirty="0" smtClean="0">
                <a:solidFill>
                  <a:schemeClr val="accent1"/>
                </a:solidFill>
              </a:rPr>
              <a:t>amount chosen appropriate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Write </a:t>
            </a:r>
            <a:r>
              <a:rPr lang="en-US" dirty="0">
                <a:solidFill>
                  <a:schemeClr val="accent3"/>
                </a:solidFill>
              </a:rPr>
              <a:t>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better, but now I want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Repeat until customer happy</a:t>
            </a:r>
          </a:p>
        </p:txBody>
      </p:sp>
    </p:spTree>
    <p:extLst>
      <p:ext uri="{BB962C8B-B14F-4D97-AF65-F5344CB8AC3E}">
        <p14:creationId xmlns:p14="http://schemas.microsoft.com/office/powerpoint/2010/main" val="43527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Gather requirements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what I want</a:t>
            </a:r>
            <a:r>
              <a:rPr lang="mr-IN" dirty="0"/>
              <a:t>…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Okay, but it would be cool if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Select most important requirements </a:t>
            </a:r>
            <a:r>
              <a:rPr lang="en-US" dirty="0"/>
              <a:t>from backlog </a:t>
            </a:r>
          </a:p>
          <a:p>
            <a:pPr lvl="1"/>
            <a:r>
              <a:rPr lang="en-US" dirty="0"/>
              <a:t>Estimate implement time </a:t>
            </a:r>
            <a:r>
              <a:rPr lang="en-US" dirty="0" smtClean="0"/>
              <a:t>so </a:t>
            </a:r>
            <a:r>
              <a:rPr lang="en-US" dirty="0" smtClean="0">
                <a:solidFill>
                  <a:schemeClr val="accent1"/>
                </a:solidFill>
              </a:rPr>
              <a:t>amount chosen appropriate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Write </a:t>
            </a:r>
            <a:r>
              <a:rPr lang="en-US" dirty="0">
                <a:solidFill>
                  <a:schemeClr val="accent3"/>
                </a:solidFill>
              </a:rPr>
              <a:t>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better, but now I want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Repeat until customer happy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600200"/>
            <a:ext cx="8382000" cy="4114800"/>
          </a:xfrm>
          <a:prstGeom prst="rect">
            <a:avLst/>
          </a:prstGeom>
          <a:solidFill>
            <a:srgbClr val="E7DEC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ttp://media.nola.com/tv_impact/photo/michael-phelps-phelpsface-c62c5768324a22a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74175" y="1600200"/>
            <a:ext cx="417389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6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Gather requirements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what I want</a:t>
            </a:r>
            <a:r>
              <a:rPr lang="mr-IN" dirty="0"/>
              <a:t>…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Okay, but it would be cool if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Select most important requirements </a:t>
            </a:r>
            <a:r>
              <a:rPr lang="en-US" dirty="0"/>
              <a:t>from backlog </a:t>
            </a:r>
          </a:p>
          <a:p>
            <a:pPr lvl="1"/>
            <a:r>
              <a:rPr lang="en-US" dirty="0"/>
              <a:t>Estimate implement time </a:t>
            </a:r>
            <a:r>
              <a:rPr lang="en-US" dirty="0" smtClean="0"/>
              <a:t>so </a:t>
            </a:r>
            <a:r>
              <a:rPr lang="en-US" dirty="0" smtClean="0">
                <a:solidFill>
                  <a:schemeClr val="accent1"/>
                </a:solidFill>
              </a:rPr>
              <a:t>amount chosen appropriate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Write </a:t>
            </a:r>
            <a:r>
              <a:rPr lang="en-US" dirty="0">
                <a:solidFill>
                  <a:schemeClr val="accent3"/>
                </a:solidFill>
              </a:rPr>
              <a:t>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better, but now I want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Repeat until customer </a:t>
            </a:r>
            <a:r>
              <a:rPr lang="en-US" strike="sngStrike" dirty="0">
                <a:solidFill>
                  <a:schemeClr val="accent3"/>
                </a:solidFill>
              </a:rPr>
              <a:t>happy</a:t>
            </a:r>
            <a:r>
              <a:rPr lang="en-US" dirty="0">
                <a:solidFill>
                  <a:schemeClr val="accent3"/>
                </a:solidFill>
              </a:rPr>
              <a:t> satisfied</a:t>
            </a:r>
          </a:p>
        </p:txBody>
      </p:sp>
    </p:spTree>
    <p:extLst>
      <p:ext uri="{BB962C8B-B14F-4D97-AF65-F5344CB8AC3E}">
        <p14:creationId xmlns:p14="http://schemas.microsoft.com/office/powerpoint/2010/main" val="2957050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3">
                    <a:alpha val="70000"/>
                  </a:schemeClr>
                </a:solidFill>
              </a:rPr>
              <a:t>Original model </a:t>
            </a: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of software lifecycle</a:t>
            </a:r>
          </a:p>
          <a:p>
            <a:pPr lvl="1"/>
            <a:r>
              <a:rPr lang="en-US" dirty="0"/>
              <a:t>Outlined </a:t>
            </a:r>
            <a:r>
              <a:rPr lang="en-US" dirty="0">
                <a:solidFill>
                  <a:schemeClr val="accent1"/>
                </a:solidFill>
              </a:rPr>
              <a:t>steps that must happen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Project finished once shipped</a:t>
            </a:r>
            <a:r>
              <a:rPr lang="en-US" dirty="0">
                <a:solidFill>
                  <a:srgbClr val="000000"/>
                </a:solidFill>
              </a:rPr>
              <a:t> to client</a:t>
            </a:r>
          </a:p>
          <a:p>
            <a:r>
              <a:rPr lang="en-US" dirty="0">
                <a:solidFill>
                  <a:srgbClr val="000000"/>
                </a:solidFill>
              </a:rPr>
              <a:t>Moves software to </a:t>
            </a:r>
            <a:r>
              <a:rPr lang="en-US" dirty="0">
                <a:solidFill>
                  <a:schemeClr val="accent3"/>
                </a:solidFill>
              </a:rPr>
              <a:t>assembly line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Station-to-station</a:t>
            </a:r>
            <a:r>
              <a:rPr lang="en-US" dirty="0">
                <a:solidFill>
                  <a:srgbClr val="000000"/>
                </a:solidFill>
              </a:rPr>
              <a:t> travel of project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Model enables </a:t>
            </a:r>
            <a:r>
              <a:rPr lang="en-US" dirty="0">
                <a:solidFill>
                  <a:schemeClr val="accent1"/>
                </a:solidFill>
              </a:rPr>
              <a:t>people to specializes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Set of </a:t>
            </a:r>
            <a:r>
              <a:rPr lang="en-US" b="1" dirty="0">
                <a:solidFill>
                  <a:schemeClr val="accent3"/>
                </a:solidFill>
              </a:rPr>
              <a:t>deliverables </a:t>
            </a:r>
            <a:r>
              <a:rPr lang="en-US" dirty="0">
                <a:solidFill>
                  <a:schemeClr val="accent3"/>
                </a:solidFill>
              </a:rPr>
              <a:t>created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over step</a:t>
            </a:r>
          </a:p>
          <a:p>
            <a:pPr lvl="1"/>
            <a:r>
              <a:rPr lang="en-US" dirty="0"/>
              <a:t>Evidence &amp; </a:t>
            </a:r>
            <a:r>
              <a:rPr lang="en-US" dirty="0">
                <a:solidFill>
                  <a:schemeClr val="accent1"/>
                </a:solidFill>
              </a:rPr>
              <a:t>result of following process</a:t>
            </a:r>
          </a:p>
          <a:p>
            <a:r>
              <a:rPr lang="en-US" dirty="0">
                <a:solidFill>
                  <a:schemeClr val="accent3"/>
                </a:solidFill>
              </a:rPr>
              <a:t>Ends with </a:t>
            </a:r>
            <a:r>
              <a:rPr lang="en-US" b="1" dirty="0">
                <a:solidFill>
                  <a:schemeClr val="accent3"/>
                </a:solidFill>
              </a:rPr>
              <a:t>baseline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delivered to client</a:t>
            </a:r>
          </a:p>
          <a:p>
            <a:pPr lvl="1"/>
            <a:r>
              <a:rPr lang="en-US" dirty="0"/>
              <a:t>Contains </a:t>
            </a:r>
            <a:r>
              <a:rPr lang="en-US" dirty="0">
                <a:solidFill>
                  <a:schemeClr val="accent1"/>
                </a:solidFill>
              </a:rPr>
              <a:t>complete set of documents</a:t>
            </a: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828800"/>
            <a:ext cx="26543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989B12D-E032-C240-AB35-84BAB3FCD445}"/>
              </a:ext>
            </a:extLst>
          </p:cNvPr>
          <p:cNvSpPr/>
          <p:nvPr/>
        </p:nvSpPr>
        <p:spPr>
          <a:xfrm>
            <a:off x="214013" y="2133600"/>
            <a:ext cx="8701387" cy="4572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19200" y="2550855"/>
            <a:ext cx="6449652" cy="31700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rbel"/>
                <a:cs typeface="Corbel"/>
              </a:rPr>
              <a:t>This means:</a:t>
            </a:r>
          </a:p>
          <a:p>
            <a:r>
              <a:rPr lang="en-US" sz="4000" dirty="0">
                <a:latin typeface="Corbel"/>
                <a:cs typeface="Corbel"/>
              </a:rPr>
              <a:t>a) </a:t>
            </a:r>
            <a:r>
              <a:rPr lang="en-US" sz="4000" b="1" dirty="0">
                <a:solidFill>
                  <a:schemeClr val="accent3"/>
                </a:solidFill>
                <a:latin typeface="Corbel"/>
                <a:cs typeface="Corbel"/>
              </a:rPr>
              <a:t>nobody likes it</a:t>
            </a:r>
            <a:r>
              <a:rPr lang="en-US" sz="4000" dirty="0">
                <a:solidFill>
                  <a:schemeClr val="accent3"/>
                </a:solidFill>
                <a:latin typeface="Corbel"/>
                <a:cs typeface="Corbel"/>
              </a:rPr>
              <a:t>;</a:t>
            </a:r>
          </a:p>
          <a:p>
            <a:r>
              <a:rPr lang="en-US" sz="4000" dirty="0">
                <a:solidFill>
                  <a:srgbClr val="000000"/>
                </a:solidFill>
                <a:latin typeface="Corbel"/>
                <a:cs typeface="Corbel"/>
              </a:rPr>
              <a:t>b) </a:t>
            </a:r>
            <a:r>
              <a:rPr lang="en-US" sz="4000" b="1" dirty="0" smtClean="0">
                <a:solidFill>
                  <a:schemeClr val="accent1"/>
                </a:solidFill>
                <a:latin typeface="Corbel"/>
                <a:cs typeface="Corbel"/>
              </a:rPr>
              <a:t>rarely works in real life</a:t>
            </a:r>
            <a:r>
              <a:rPr lang="en-US" sz="4000" dirty="0" smtClean="0">
                <a:solidFill>
                  <a:schemeClr val="accent1"/>
                </a:solidFill>
                <a:latin typeface="Corbel"/>
                <a:cs typeface="Corbel"/>
              </a:rPr>
              <a:t>; &amp;</a:t>
            </a:r>
            <a:endParaRPr lang="en-US" sz="4000" dirty="0">
              <a:solidFill>
                <a:schemeClr val="accent1"/>
              </a:solidFill>
              <a:latin typeface="Corbel"/>
              <a:cs typeface="Corbel"/>
            </a:endParaRPr>
          </a:p>
          <a:p>
            <a:r>
              <a:rPr lang="en-US" sz="4000" dirty="0">
                <a:latin typeface="Corbel"/>
                <a:cs typeface="Corbel"/>
              </a:rPr>
              <a:t>c) </a:t>
            </a:r>
            <a:r>
              <a:rPr lang="en-US" sz="4000" b="1" dirty="0">
                <a:solidFill>
                  <a:schemeClr val="accent3"/>
                </a:solidFill>
                <a:latin typeface="Corbel"/>
                <a:cs typeface="Corbel"/>
              </a:rPr>
              <a:t>everybody </a:t>
            </a:r>
            <a:r>
              <a:rPr lang="en-US" sz="4000" b="1" dirty="0" smtClean="0">
                <a:solidFill>
                  <a:schemeClr val="accent3"/>
                </a:solidFill>
                <a:latin typeface="Corbel"/>
                <a:cs typeface="Corbel"/>
              </a:rPr>
              <a:t>tries improve it</a:t>
            </a:r>
          </a:p>
          <a:p>
            <a:r>
              <a:rPr lang="en-US" sz="4000" dirty="0">
                <a:cs typeface="Corbel"/>
              </a:rPr>
              <a:t>d) </a:t>
            </a:r>
            <a:r>
              <a:rPr lang="en-US" sz="4000" b="1" dirty="0">
                <a:solidFill>
                  <a:schemeClr val="accent1"/>
                </a:solidFill>
                <a:cs typeface="Corbel"/>
              </a:rPr>
              <a:t>sometimes necessary</a:t>
            </a:r>
            <a:endParaRPr lang="en-US" sz="4000" b="1" dirty="0">
              <a:latin typeface="Corbel"/>
              <a:cs typeface="Corbe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989B12D-E032-C240-AB35-84BAB3FCD445}"/>
              </a:ext>
            </a:extLst>
          </p:cNvPr>
          <p:cNvSpPr/>
          <p:nvPr/>
        </p:nvSpPr>
        <p:spPr>
          <a:xfrm>
            <a:off x="7195118" y="1779780"/>
            <a:ext cx="1271579" cy="381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8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Making Agile Work: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</a:t>
            </a:r>
            <a:r>
              <a:rPr lang="en-US" dirty="0">
                <a:solidFill>
                  <a:schemeClr val="accent3"/>
                </a:solidFill>
              </a:rPr>
              <a:t>working code at fixed 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</a:t>
            </a:r>
            <a:r>
              <a:rPr lang="en-US" dirty="0">
                <a:solidFill>
                  <a:schemeClr val="accent3"/>
                </a:solidFill>
              </a:rPr>
              <a:t> intervals</a:t>
            </a:r>
          </a:p>
          <a:p>
            <a:pPr lvl="1"/>
            <a:r>
              <a:rPr lang="en-US" dirty="0"/>
              <a:t>Creates constant, </a:t>
            </a:r>
            <a:r>
              <a:rPr lang="en-US" dirty="0">
                <a:solidFill>
                  <a:schemeClr val="accent1"/>
                </a:solidFill>
              </a:rPr>
              <a:t>sustainable, pace for project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Usually 1-4 weeks </a:t>
            </a:r>
            <a:r>
              <a:rPr lang="en-US" dirty="0"/>
              <a:t>depending on company needs</a:t>
            </a:r>
          </a:p>
          <a:p>
            <a:pPr lvl="1"/>
            <a:endParaRPr lang="en-US" dirty="0"/>
          </a:p>
          <a:p>
            <a:r>
              <a:rPr lang="en-US" dirty="0"/>
              <a:t>Several tasks occur at </a:t>
            </a:r>
            <a:r>
              <a:rPr lang="en-US" dirty="0">
                <a:solidFill>
                  <a:schemeClr val="accent3"/>
                </a:solidFill>
              </a:rPr>
              <a:t>end of every sprint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Demo the software </a:t>
            </a:r>
            <a:r>
              <a:rPr lang="en-US" dirty="0"/>
              <a:t>and/or release the update</a:t>
            </a:r>
          </a:p>
          <a:p>
            <a:pPr lvl="1"/>
            <a:r>
              <a:rPr lang="en-US" dirty="0"/>
              <a:t>Have all-team meeting to </a:t>
            </a:r>
            <a:r>
              <a:rPr lang="en-US" dirty="0">
                <a:solidFill>
                  <a:schemeClr val="accent1"/>
                </a:solidFill>
              </a:rPr>
              <a:t>discuss project direction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Make adjustments </a:t>
            </a:r>
            <a:r>
              <a:rPr lang="en-US" dirty="0"/>
              <a:t>to “become more effective”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6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Make Agile Work: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User Stories</a:t>
            </a:r>
          </a:p>
          <a:p>
            <a:pPr lvl="1"/>
            <a:r>
              <a:rPr lang="en-US" dirty="0"/>
              <a:t>Lightweight approach to </a:t>
            </a:r>
            <a:r>
              <a:rPr lang="en-US" dirty="0">
                <a:solidFill>
                  <a:schemeClr val="accent1"/>
                </a:solidFill>
              </a:rPr>
              <a:t>write &amp; gather requirements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Have customer tell story </a:t>
            </a:r>
            <a:r>
              <a:rPr lang="en-US" dirty="0"/>
              <a:t>of what they want &amp; need</a:t>
            </a:r>
          </a:p>
          <a:p>
            <a:pPr lvl="1"/>
            <a:r>
              <a:rPr lang="en-US" dirty="0"/>
              <a:t>Write what comes out down </a:t>
            </a:r>
            <a:r>
              <a:rPr lang="en-US" dirty="0">
                <a:solidFill>
                  <a:schemeClr val="accent1"/>
                </a:solidFill>
              </a:rPr>
              <a:t>without getting technical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Help YAGNI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who</a:t>
            </a:r>
            <a:r>
              <a:rPr lang="en-US" dirty="0"/>
              <a:t> wants </a:t>
            </a:r>
            <a:r>
              <a:rPr lang="en-US" dirty="0">
                <a:solidFill>
                  <a:srgbClr val="0070C0"/>
                </a:solidFill>
              </a:rPr>
              <a:t>what</a:t>
            </a:r>
            <a:r>
              <a:rPr lang="en-US" dirty="0"/>
              <a:t> &amp; </a:t>
            </a:r>
            <a:r>
              <a:rPr lang="en-US" dirty="0">
                <a:solidFill>
                  <a:schemeClr val="accent5"/>
                </a:solidFill>
              </a:rPr>
              <a:t>why </a:t>
            </a:r>
            <a:r>
              <a:rPr lang="en-US" dirty="0"/>
              <a:t>do they need it?</a:t>
            </a:r>
          </a:p>
          <a:p>
            <a:pPr marL="365760" lvl="1" indent="0">
              <a:buNone/>
            </a:pPr>
            <a:endParaRPr lang="en-US" dirty="0"/>
          </a:p>
          <a:p>
            <a:pPr marL="365760" lvl="1" indent="0" algn="ctr">
              <a:buNone/>
            </a:pP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“As a </a:t>
            </a:r>
            <a:r>
              <a:rPr lang="en-US" dirty="0">
                <a:solidFill>
                  <a:srgbClr val="7030A0"/>
                </a:solidFill>
                <a:latin typeface="Comic Sans MS" charset="0"/>
                <a:ea typeface="Comic Sans MS" charset="0"/>
                <a:cs typeface="Comic Sans MS" charset="0"/>
              </a:rPr>
              <a:t>customer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, I want to </a:t>
            </a:r>
            <a:r>
              <a:rPr lang="en-US" dirty="0">
                <a:solidFill>
                  <a:srgbClr val="0070C0"/>
                </a:solidFill>
                <a:latin typeface="Comic Sans MS" charset="0"/>
                <a:ea typeface="Comic Sans MS" charset="0"/>
                <a:cs typeface="Comic Sans MS" charset="0"/>
              </a:rPr>
              <a:t>see the details of each piece of equipment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 before I add it to my cart</a:t>
            </a:r>
            <a:br>
              <a:rPr lang="en-US" dirty="0"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so I </a:t>
            </a:r>
            <a:r>
              <a:rPr lang="en-US" dirty="0">
                <a:solidFill>
                  <a:schemeClr val="accent5"/>
                </a:solidFill>
                <a:latin typeface="Comic Sans MS" charset="0"/>
                <a:ea typeface="Comic Sans MS" charset="0"/>
                <a:cs typeface="Comic Sans MS" charset="0"/>
              </a:rPr>
              <a:t>know if it will be worth buying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7697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Agile Work: Worklist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9949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Tasks</a:t>
            </a:r>
          </a:p>
          <a:p>
            <a:pPr lvl="1"/>
            <a:r>
              <a:rPr lang="en-US" dirty="0"/>
              <a:t>Breaks down </a:t>
            </a:r>
            <a:r>
              <a:rPr lang="en-US" dirty="0">
                <a:solidFill>
                  <a:schemeClr val="accent1"/>
                </a:solidFill>
              </a:rPr>
              <a:t>stories into technical requirements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Helps focus activities </a:t>
            </a:r>
            <a:r>
              <a:rPr lang="en-US" dirty="0"/>
              <a:t>by making story into concrete work</a:t>
            </a:r>
          </a:p>
          <a:p>
            <a:pPr lvl="1"/>
            <a:r>
              <a:rPr lang="en-US" dirty="0"/>
              <a:t>Details needed, by </a:t>
            </a:r>
            <a:r>
              <a:rPr lang="en-US" dirty="0">
                <a:solidFill>
                  <a:schemeClr val="accent1"/>
                </a:solidFill>
              </a:rPr>
              <a:t>prevents overwhelming customer</a:t>
            </a:r>
          </a:p>
          <a:p>
            <a:pPr lvl="1"/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  <a:p>
            <a:pPr lvl="2"/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Host a database of equipment information</a:t>
            </a:r>
          </a:p>
          <a:p>
            <a:pPr lvl="2"/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Assign equipment unique IDs embedded on web pages</a:t>
            </a:r>
          </a:p>
          <a:p>
            <a:pPr lvl="2"/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Write stored procedures taking in unique IDs</a:t>
            </a:r>
          </a:p>
          <a:p>
            <a:pPr lvl="2"/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Display query results to the user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74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Agile Work: Communication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" y="1600199"/>
            <a:ext cx="9141777" cy="51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06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Agile Work: Communication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248" y="1637321"/>
            <a:ext cx="3886200" cy="51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93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Agile Work: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2059"/>
          </a:xfrm>
        </p:spPr>
        <p:txBody>
          <a:bodyPr>
            <a:normAutofit/>
          </a:bodyPr>
          <a:lstStyle/>
          <a:p>
            <a:r>
              <a:rPr lang="en-US" dirty="0"/>
              <a:t>Work displayed in one of </a:t>
            </a:r>
            <a:r>
              <a:rPr lang="en-US" dirty="0">
                <a:solidFill>
                  <a:schemeClr val="accent3"/>
                </a:solidFill>
              </a:rPr>
              <a:t>several possible columns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Backlogged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 progress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Complete</a:t>
            </a:r>
          </a:p>
          <a:p>
            <a:r>
              <a:rPr lang="en-US" dirty="0"/>
              <a:t>Stories and tasks </a:t>
            </a:r>
            <a:r>
              <a:rPr lang="en-US" dirty="0">
                <a:solidFill>
                  <a:schemeClr val="accent3"/>
                </a:solidFill>
              </a:rPr>
              <a:t>moved as part of daily standup</a:t>
            </a:r>
          </a:p>
          <a:p>
            <a:r>
              <a:rPr lang="en-US" dirty="0">
                <a:solidFill>
                  <a:schemeClr val="accent3"/>
                </a:solidFill>
              </a:rPr>
              <a:t>Columns not standardized</a:t>
            </a:r>
            <a:r>
              <a:rPr lang="en-US" dirty="0"/>
              <a:t>, uses lingo of organization</a:t>
            </a:r>
          </a:p>
          <a:p>
            <a:r>
              <a:rPr lang="en-US" dirty="0"/>
              <a:t>Co-location valued: </a:t>
            </a:r>
            <a:r>
              <a:rPr lang="en-US" dirty="0">
                <a:solidFill>
                  <a:schemeClr val="accent3"/>
                </a:solidFill>
              </a:rPr>
              <a:t>physical board considered ideal</a:t>
            </a:r>
          </a:p>
        </p:txBody>
      </p:sp>
    </p:spTree>
    <p:extLst>
      <p:ext uri="{BB962C8B-B14F-4D97-AF65-F5344CB8AC3E}">
        <p14:creationId xmlns:p14="http://schemas.microsoft.com/office/powerpoint/2010/main" val="933865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/>
          </a:bodyPr>
          <a:lstStyle/>
          <a:p>
            <a:r>
              <a:rPr lang="en-US" sz="3900" dirty="0"/>
              <a:t>Making Agile Work: Co-Location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/>
              <a:t>Team members </a:t>
            </a:r>
            <a:r>
              <a:rPr lang="en-US" dirty="0">
                <a:solidFill>
                  <a:schemeClr val="accent3"/>
                </a:solidFill>
              </a:rPr>
              <a:t>meet face-to-face to build trust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Start each day with stand-up </a:t>
            </a:r>
            <a:r>
              <a:rPr lang="en-US" dirty="0"/>
              <a:t>meeting sharing progress</a:t>
            </a:r>
          </a:p>
          <a:p>
            <a:pPr lvl="1"/>
            <a:r>
              <a:rPr lang="en-US" dirty="0"/>
              <a:t>More flexibility occurring, </a:t>
            </a:r>
            <a:r>
              <a:rPr lang="en-US" dirty="0">
                <a:solidFill>
                  <a:schemeClr val="accent1"/>
                </a:solidFill>
              </a:rPr>
              <a:t>can video remote workers in</a:t>
            </a:r>
          </a:p>
          <a:p>
            <a:pPr lvl="1"/>
            <a:endParaRPr lang="en-US" dirty="0"/>
          </a:p>
          <a:p>
            <a:r>
              <a:rPr lang="en-US" dirty="0"/>
              <a:t>Communicate </a:t>
            </a:r>
            <a:r>
              <a:rPr lang="en-US" dirty="0">
                <a:solidFill>
                  <a:schemeClr val="accent3"/>
                </a:solidFill>
              </a:rPr>
              <a:t>constantly throughout day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Nobody “owns” code</a:t>
            </a:r>
            <a:r>
              <a:rPr lang="en-US" dirty="0"/>
              <a:t>, so important to avoid conflicts</a:t>
            </a:r>
          </a:p>
          <a:p>
            <a:pPr lvl="1"/>
            <a:r>
              <a:rPr lang="en-US" dirty="0"/>
              <a:t>Documentation not valued &amp; </a:t>
            </a:r>
            <a:r>
              <a:rPr lang="en-US" dirty="0">
                <a:solidFill>
                  <a:schemeClr val="accent1"/>
                </a:solidFill>
              </a:rPr>
              <a:t>often easier to talk/Slack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Pair programming big </a:t>
            </a:r>
            <a:r>
              <a:rPr lang="en-US" dirty="0"/>
              <a:t>(overlooked) feature of Agile</a:t>
            </a:r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70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10" name="Rectangle 6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/>
          <a:lstStyle/>
          <a:p>
            <a:r>
              <a:rPr lang="en-US" dirty="0"/>
              <a:t>Choosing Team Organization</a:t>
            </a:r>
          </a:p>
        </p:txBody>
      </p:sp>
      <p:sp>
        <p:nvSpPr>
          <p:cNvPr id="456711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Exceedingly little study</a:t>
            </a:r>
            <a:r>
              <a:rPr lang="en-US" dirty="0"/>
              <a:t> of team organization</a:t>
            </a:r>
          </a:p>
          <a:p>
            <a:pPr lvl="1"/>
            <a:r>
              <a:rPr lang="en-US" dirty="0"/>
              <a:t>Instead rely on </a:t>
            </a:r>
            <a:r>
              <a:rPr lang="en-US" dirty="0">
                <a:solidFill>
                  <a:schemeClr val="accent1"/>
                </a:solidFill>
              </a:rPr>
              <a:t>general group dynamic research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Woo-</a:t>
            </a:r>
            <a:r>
              <a:rPr lang="en-US" dirty="0" err="1">
                <a:solidFill>
                  <a:schemeClr val="accent1"/>
                </a:solidFill>
              </a:rPr>
              <a:t>hoo</a:t>
            </a:r>
            <a:r>
              <a:rPr lang="en-US" dirty="0">
                <a:solidFill>
                  <a:schemeClr val="accent1"/>
                </a:solidFill>
              </a:rPr>
              <a:t>!  Psychology texts </a:t>
            </a:r>
            <a:r>
              <a:rPr lang="en-US" dirty="0"/>
              <a:t>to read</a:t>
            </a:r>
          </a:p>
          <a:p>
            <a:r>
              <a:rPr lang="en-US" dirty="0"/>
              <a:t>Software engineering </a:t>
            </a:r>
            <a:r>
              <a:rPr lang="en-US" dirty="0">
                <a:solidFill>
                  <a:schemeClr val="accent3"/>
                </a:solidFill>
              </a:rPr>
              <a:t>use faces two big issues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Psychology texts are boring</a:t>
            </a:r>
            <a:r>
              <a:rPr lang="en-US" dirty="0"/>
              <a:t>; very,</a:t>
            </a:r>
            <a:r>
              <a:rPr lang="en-US" sz="2200" dirty="0"/>
              <a:t> very,</a:t>
            </a:r>
            <a:r>
              <a:rPr lang="en-US" sz="1800" dirty="0"/>
              <a:t> very,</a:t>
            </a:r>
            <a:r>
              <a:rPr lang="en-US" sz="1400" dirty="0"/>
              <a:t> very, </a:t>
            </a:r>
            <a:r>
              <a:rPr lang="en-US" sz="1000" dirty="0"/>
              <a:t>very</a:t>
            </a:r>
            <a:r>
              <a:rPr lang="en-US" dirty="0"/>
              <a:t> boring</a:t>
            </a:r>
          </a:p>
          <a:p>
            <a:pPr lvl="1"/>
            <a:r>
              <a:rPr lang="en-US" dirty="0"/>
              <a:t>Software engineers </a:t>
            </a:r>
            <a:r>
              <a:rPr lang="en-US" dirty="0">
                <a:solidFill>
                  <a:srgbClr val="3891A7"/>
                </a:solidFill>
              </a:rPr>
              <a:t>rarely trained in psychology</a:t>
            </a:r>
          </a:p>
        </p:txBody>
      </p:sp>
      <p:pic>
        <p:nvPicPr>
          <p:cNvPr id="2" name="Picture 1" descr="sigmund-freud-bitter-500x71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643" y="4495800"/>
            <a:ext cx="1650715" cy="23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7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10" name="Rectangle 6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/>
          <a:lstStyle/>
          <a:p>
            <a:r>
              <a:rPr lang="en-US" dirty="0"/>
              <a:t>Choosing Team Organization</a:t>
            </a:r>
          </a:p>
        </p:txBody>
      </p:sp>
      <p:sp>
        <p:nvSpPr>
          <p:cNvPr id="456711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real world, </a:t>
            </a:r>
            <a:r>
              <a:rPr lang="en-US" i="1" dirty="0">
                <a:solidFill>
                  <a:schemeClr val="accent3"/>
                </a:solidFill>
              </a:rPr>
              <a:t>optimal</a:t>
            </a:r>
            <a:r>
              <a:rPr lang="en-US" dirty="0">
                <a:solidFill>
                  <a:schemeClr val="accent3"/>
                </a:solidFill>
              </a:rPr>
              <a:t> approach does not exist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Depend on situation &amp; people </a:t>
            </a:r>
            <a:r>
              <a:rPr lang="en-US" dirty="0">
                <a:solidFill>
                  <a:srgbClr val="000000"/>
                </a:solidFill>
              </a:rPr>
              <a:t>included on team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Organizational approach </a:t>
            </a:r>
            <a:r>
              <a:rPr lang="en-US" dirty="0">
                <a:solidFill>
                  <a:srgbClr val="3891A7"/>
                </a:solidFill>
              </a:rPr>
              <a:t>can be changed to fit people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Or change people to fit </a:t>
            </a:r>
            <a:r>
              <a:rPr lang="en-US" dirty="0"/>
              <a:t>team organization</a:t>
            </a:r>
          </a:p>
          <a:p>
            <a:r>
              <a:rPr lang="en-US" dirty="0"/>
              <a:t>Scientifically team </a:t>
            </a:r>
            <a:r>
              <a:rPr lang="en-US" dirty="0">
                <a:solidFill>
                  <a:schemeClr val="accent3"/>
                </a:solidFill>
              </a:rPr>
              <a:t>dynamics difficult to analyze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Hard to set-up experiments </a:t>
            </a:r>
            <a:r>
              <a:rPr lang="en-US" dirty="0"/>
              <a:t>that could do this well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Trying to control </a:t>
            </a:r>
            <a:r>
              <a:rPr lang="en-US" dirty="0">
                <a:solidFill>
                  <a:schemeClr val="accent1"/>
                </a:solidFill>
              </a:rPr>
              <a:t>these experiments may be unethical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800" y="5029200"/>
            <a:ext cx="402657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5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Assumes project </a:t>
            </a:r>
            <a:r>
              <a:rPr lang="en-US" dirty="0">
                <a:solidFill>
                  <a:schemeClr val="accent3"/>
                </a:solidFill>
              </a:rPr>
              <a:t>begins as clean slate</a:t>
            </a:r>
          </a:p>
          <a:p>
            <a:pPr lvl="1"/>
            <a:r>
              <a:rPr lang="en-US" i="1" dirty="0">
                <a:solidFill>
                  <a:srgbClr val="3891A7"/>
                </a:solidFill>
              </a:rPr>
              <a:t>Big Bang approach </a:t>
            </a:r>
            <a:r>
              <a:rPr lang="en-US" dirty="0"/>
              <a:t>another name used</a:t>
            </a:r>
            <a:endParaRPr lang="en-US" i="1" dirty="0">
              <a:solidFill>
                <a:srgbClr val="3891A7"/>
              </a:solidFill>
            </a:endParaRPr>
          </a:p>
          <a:p>
            <a:pPr lvl="1"/>
            <a:r>
              <a:rPr lang="en-US" dirty="0"/>
              <a:t>Bug fixes and </a:t>
            </a:r>
            <a:r>
              <a:rPr lang="en-US" dirty="0">
                <a:solidFill>
                  <a:schemeClr val="accent1"/>
                </a:solidFill>
              </a:rPr>
              <a:t>maintenance not planned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Ends once coded</a:t>
            </a:r>
            <a:r>
              <a:rPr lang="en-US" dirty="0"/>
              <a:t>; single pass approach</a:t>
            </a:r>
          </a:p>
          <a:p>
            <a:pPr lvl="1"/>
            <a:r>
              <a:rPr lang="en-US" dirty="0"/>
              <a:t>Especially now, </a:t>
            </a:r>
            <a:r>
              <a:rPr lang="en-US" dirty="0">
                <a:solidFill>
                  <a:schemeClr val="accent1"/>
                </a:solidFill>
              </a:rPr>
              <a:t>reality rarely this clean</a:t>
            </a: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89700" y="1828800"/>
            <a:ext cx="2654300" cy="63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8D01AFA8-0497-104E-8CDC-BC752F184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7161" y="2442258"/>
            <a:ext cx="2654300" cy="372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40888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 </a:t>
            </a:r>
            <a:r>
              <a:rPr lang="en-US" dirty="0">
                <a:solidFill>
                  <a:schemeClr val="accent3"/>
                </a:solidFill>
              </a:rPr>
              <a:t>begins with </a:t>
            </a:r>
            <a:r>
              <a:rPr lang="en-US" b="1" dirty="0">
                <a:solidFill>
                  <a:schemeClr val="accent3"/>
                </a:solidFill>
              </a:rPr>
              <a:t>meetings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Only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chance for client </a:t>
            </a:r>
            <a:r>
              <a:rPr lang="en-US" dirty="0"/>
              <a:t>to provide input</a:t>
            </a:r>
          </a:p>
          <a:p>
            <a:pPr lvl="1"/>
            <a:r>
              <a:rPr lang="en-US" dirty="0"/>
              <a:t>Working together to</a:t>
            </a:r>
            <a:r>
              <a:rPr lang="en-US" dirty="0">
                <a:solidFill>
                  <a:schemeClr val="accent1"/>
                </a:solidFill>
              </a:rPr>
              <a:t> define project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Ends with </a:t>
            </a:r>
            <a:r>
              <a:rPr lang="en-US" b="1" dirty="0">
                <a:solidFill>
                  <a:schemeClr val="accent1"/>
                </a:solidFill>
              </a:rPr>
              <a:t>contract</a:t>
            </a:r>
            <a:r>
              <a:rPr lang="en-US" dirty="0"/>
              <a:t> specifying result</a:t>
            </a:r>
          </a:p>
          <a:p>
            <a:pPr lvl="1"/>
            <a:r>
              <a:rPr lang="en-US" dirty="0"/>
              <a:t>Once contract signed, </a:t>
            </a:r>
            <a:r>
              <a:rPr lang="en-US" dirty="0">
                <a:solidFill>
                  <a:schemeClr val="accent1"/>
                </a:solidFill>
              </a:rPr>
              <a:t>client goes away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 further interaction</a:t>
            </a:r>
            <a:r>
              <a:rPr lang="en-US" dirty="0"/>
              <a:t> until delivery</a:t>
            </a:r>
          </a:p>
        </p:txBody>
      </p:sp>
      <p:pic>
        <p:nvPicPr>
          <p:cNvPr id="5" name="Picture 4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99C36622-4E8C-3449-A9CB-DCB52CE4B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/>
          <a:stretch/>
        </p:blipFill>
        <p:spPr bwMode="auto">
          <a:xfrm>
            <a:off x="6489700" y="1828799"/>
            <a:ext cx="2654300" cy="960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F784954C-C267-7548-A04D-CCECF031E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0086" y="2812648"/>
            <a:ext cx="2221374" cy="55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D6A0BA10-6C35-6D48-83C5-231E4D9A1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9090" y="3368233"/>
            <a:ext cx="2654300" cy="280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677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pic>
        <p:nvPicPr>
          <p:cNvPr id="5" name="Picture 4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99C36622-4E8C-3449-A9CB-DCB52CE4B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/>
          <a:stretch/>
        </p:blipFill>
        <p:spPr bwMode="auto">
          <a:xfrm>
            <a:off x="6489700" y="1828799"/>
            <a:ext cx="2654300" cy="187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F784954C-C267-7548-A04D-CCECF031E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0086" y="3703900"/>
            <a:ext cx="2221374" cy="56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D6A0BA10-6C35-6D48-83C5-231E4D9A1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9090" y="4267199"/>
            <a:ext cx="2654300" cy="190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 </a:t>
            </a:r>
            <a:r>
              <a:rPr lang="en-US" dirty="0">
                <a:solidFill>
                  <a:schemeClr val="accent3"/>
                </a:solidFill>
              </a:rPr>
              <a:t>begins with meetings</a:t>
            </a:r>
          </a:p>
          <a:p>
            <a:pPr lvl="1"/>
            <a:r>
              <a:rPr lang="en-US" dirty="0"/>
              <a:t>Results specified in </a:t>
            </a:r>
            <a:r>
              <a:rPr lang="en-US" dirty="0">
                <a:solidFill>
                  <a:schemeClr val="accent1"/>
                </a:solidFill>
              </a:rPr>
              <a:t>contract at end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Analysts use </a:t>
            </a:r>
            <a:r>
              <a:rPr lang="en-US" b="1" dirty="0">
                <a:solidFill>
                  <a:schemeClr val="accent3"/>
                </a:solidFill>
              </a:rPr>
              <a:t>contract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to develop ideas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Create </a:t>
            </a:r>
            <a:r>
              <a:rPr lang="en-US" b="1" dirty="0">
                <a:solidFill>
                  <a:schemeClr val="accent1"/>
                </a:solidFill>
              </a:rPr>
              <a:t>models, schema, business logic</a:t>
            </a:r>
            <a:endParaRPr lang="en-US" b="1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But starts with check </a:t>
            </a:r>
            <a:r>
              <a:rPr lang="en-US" dirty="0"/>
              <a:t>of contract</a:t>
            </a:r>
          </a:p>
          <a:p>
            <a:pPr lvl="1"/>
            <a:r>
              <a:rPr lang="en-US" dirty="0"/>
              <a:t>Looking for </a:t>
            </a:r>
            <a:r>
              <a:rPr lang="en-US" dirty="0">
                <a:solidFill>
                  <a:srgbClr val="3891A7"/>
                </a:solidFill>
              </a:rPr>
              <a:t>inconsistencies or ambiguities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Very limited window </a:t>
            </a:r>
            <a:r>
              <a:rPr lang="en-US" dirty="0"/>
              <a:t>to flag mistakes</a:t>
            </a:r>
          </a:p>
          <a:p>
            <a:pPr lvl="1"/>
            <a:r>
              <a:rPr lang="en-US" dirty="0"/>
              <a:t>Hands results to the</a:t>
            </a:r>
            <a:r>
              <a:rPr lang="en-US" i="1" dirty="0">
                <a:solidFill>
                  <a:srgbClr val="3891A7"/>
                </a:solidFill>
              </a:rPr>
              <a:t> </a:t>
            </a:r>
            <a:r>
              <a:rPr lang="en-US" dirty="0">
                <a:solidFill>
                  <a:srgbClr val="3891A7"/>
                </a:solidFill>
              </a:rPr>
              <a:t>project design team</a:t>
            </a:r>
          </a:p>
          <a:p>
            <a:pPr lvl="6"/>
            <a:endParaRPr lang="en-US" sz="400" dirty="0">
              <a:solidFill>
                <a:srgbClr val="3891A7"/>
              </a:solidFill>
            </a:endParaRPr>
          </a:p>
        </p:txBody>
      </p:sp>
      <p:pic>
        <p:nvPicPr>
          <p:cNvPr id="8" name="Picture 7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7B31B7B7-8A60-854A-863E-D8C014003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7522" y="3124200"/>
            <a:ext cx="216678" cy="80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1005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pic>
        <p:nvPicPr>
          <p:cNvPr id="5" name="Picture 4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99C36622-4E8C-3449-A9CB-DCB52CE4B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 bwMode="auto">
          <a:xfrm>
            <a:off x="6489700" y="1828798"/>
            <a:ext cx="2654300" cy="2789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F784954C-C267-7548-A04D-CCECF031E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0086" y="4618298"/>
            <a:ext cx="2221374" cy="56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D6A0BA10-6C35-6D48-83C5-231E4D9A1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9090" y="5173883"/>
            <a:ext cx="2654300" cy="1000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8B798849-B015-414C-A696-30E0C4621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7522" y="4038600"/>
            <a:ext cx="216678" cy="80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Analysts use contract </a:t>
            </a:r>
            <a:r>
              <a:rPr lang="en-US" dirty="0"/>
              <a:t>to develop ideas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Create </a:t>
            </a:r>
            <a:r>
              <a:rPr lang="en-US" b="1" dirty="0">
                <a:solidFill>
                  <a:schemeClr val="accent1"/>
                </a:solidFill>
              </a:rPr>
              <a:t>models, schema, business logic</a:t>
            </a:r>
          </a:p>
          <a:p>
            <a:r>
              <a:rPr lang="en-US" dirty="0">
                <a:solidFill>
                  <a:schemeClr val="accent3"/>
                </a:solidFill>
              </a:rPr>
              <a:t>Design outlines code </a:t>
            </a:r>
            <a:r>
              <a:rPr lang="en-US" dirty="0"/>
              <a:t>to be written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Needs to </a:t>
            </a:r>
            <a:r>
              <a:rPr lang="en-US" dirty="0">
                <a:solidFill>
                  <a:schemeClr val="accent1"/>
                </a:solidFill>
              </a:rPr>
              <a:t>specify classes &amp; routines</a:t>
            </a:r>
            <a:endParaRPr lang="en-US" dirty="0"/>
          </a:p>
          <a:p>
            <a:pPr lvl="1"/>
            <a:r>
              <a:rPr lang="en-US" dirty="0">
                <a:solidFill>
                  <a:srgbClr val="3891A7"/>
                </a:solidFill>
              </a:rPr>
              <a:t>Hardware &amp; architectures</a:t>
            </a:r>
            <a:r>
              <a:rPr lang="en-US" dirty="0"/>
              <a:t> also required</a:t>
            </a:r>
          </a:p>
          <a:p>
            <a:pPr lvl="1"/>
            <a:r>
              <a:rPr lang="en-US" dirty="0"/>
              <a:t>Has to </a:t>
            </a:r>
            <a:r>
              <a:rPr lang="en-US" dirty="0">
                <a:solidFill>
                  <a:srgbClr val="3891A7"/>
                </a:solidFill>
              </a:rPr>
              <a:t>fit existing models &amp; schema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Algorithms often specified </a:t>
            </a:r>
            <a:r>
              <a:rPr lang="en-US" dirty="0"/>
              <a:t>at this stage</a:t>
            </a:r>
          </a:p>
          <a:p>
            <a:pPr marL="365760" lvl="1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115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pic>
        <p:nvPicPr>
          <p:cNvPr id="5" name="Picture 4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99C36622-4E8C-3449-A9CB-DCB52CE4B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6489700" y="1828798"/>
            <a:ext cx="2654300" cy="366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F784954C-C267-7548-A04D-CCECF031E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0086" y="5521124"/>
            <a:ext cx="2221374" cy="55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Design outlines code </a:t>
            </a:r>
            <a:r>
              <a:rPr lang="en-US" dirty="0"/>
              <a:t>to be written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Needs to </a:t>
            </a:r>
            <a:r>
              <a:rPr lang="en-US" dirty="0">
                <a:solidFill>
                  <a:schemeClr val="accent1"/>
                </a:solidFill>
              </a:rPr>
              <a:t>specify classes &amp; routines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Implementation </a:t>
            </a:r>
            <a:r>
              <a:rPr lang="en-US" dirty="0"/>
              <a:t>is for the coders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Start with time to </a:t>
            </a:r>
            <a:r>
              <a:rPr lang="en-US" dirty="0">
                <a:solidFill>
                  <a:schemeClr val="accent1"/>
                </a:solidFill>
              </a:rPr>
              <a:t>find design problems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Then match design </a:t>
            </a:r>
            <a:r>
              <a:rPr lang="en-US" dirty="0"/>
              <a:t>in code written</a:t>
            </a:r>
          </a:p>
          <a:p>
            <a:pPr lvl="1"/>
            <a:r>
              <a:rPr lang="en-US" dirty="0"/>
              <a:t>Only job is to </a:t>
            </a:r>
            <a:r>
              <a:rPr lang="en-US" dirty="0">
                <a:solidFill>
                  <a:schemeClr val="accent1"/>
                </a:solidFill>
              </a:rPr>
              <a:t>match design given them</a:t>
            </a:r>
          </a:p>
          <a:p>
            <a:pPr lvl="1"/>
            <a:r>
              <a:rPr lang="en-US" b="1" dirty="0">
                <a:solidFill>
                  <a:srgbClr val="3891A7"/>
                </a:solidFill>
              </a:rPr>
              <a:t>Client returns at end </a:t>
            </a:r>
            <a:r>
              <a:rPr lang="en-US" dirty="0"/>
              <a:t>to take baseline</a:t>
            </a:r>
          </a:p>
          <a:p>
            <a:pPr lvl="1"/>
            <a:endParaRPr lang="en-US" dirty="0"/>
          </a:p>
          <a:p>
            <a:pPr marL="365760" lvl="1" indent="0">
              <a:buNone/>
            </a:pPr>
            <a:endParaRPr lang="en-US" b="1" dirty="0"/>
          </a:p>
        </p:txBody>
      </p:sp>
      <p:pic>
        <p:nvPicPr>
          <p:cNvPr id="8" name="Picture 7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xmlns="" id="{93662E85-D165-8D4A-B173-49A3014C5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7522" y="4953000"/>
            <a:ext cx="216678" cy="80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8451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63e9f081-5cfb-4a2b-a8f1-ade9ae0cefc2"/>
  <p:tag name="TPVERSION" val="6"/>
  <p:tag name="TPFULLVERSION" val="7.4.0.111"/>
  <p:tag name="PPTVERSION" val="16"/>
  <p:tag name="TPOS" val="2"/>
  <p:tag name="TPLASTSAVEVERSION" val="6.2 PC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4691</TotalTime>
  <Words>1943</Words>
  <Application>Microsoft Macintosh PowerPoint</Application>
  <PresentationFormat>On-screen Show (4:3)</PresentationFormat>
  <Paragraphs>333</Paragraphs>
  <Slides>48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Median</vt:lpstr>
      <vt:lpstr>Lecture 02: Software Lifecycles</vt:lpstr>
      <vt:lpstr>Classroom Development</vt:lpstr>
      <vt:lpstr>Waterfall Model</vt:lpstr>
      <vt:lpstr>Waterfall Model</vt:lpstr>
      <vt:lpstr>Waterfall Model</vt:lpstr>
      <vt:lpstr>Waterfall Model</vt:lpstr>
      <vt:lpstr>Waterfall Model</vt:lpstr>
      <vt:lpstr>Waterfall Model</vt:lpstr>
      <vt:lpstr>Waterfall Model</vt:lpstr>
      <vt:lpstr>Waterfall Model</vt:lpstr>
      <vt:lpstr> Waterfall Model</vt:lpstr>
      <vt:lpstr>Waterfall Key Problem</vt:lpstr>
      <vt:lpstr>Talking To Clients</vt:lpstr>
      <vt:lpstr>Waterfall Model</vt:lpstr>
      <vt:lpstr>Moving Target Problem</vt:lpstr>
      <vt:lpstr>Rapid Prototyping</vt:lpstr>
      <vt:lpstr>Rapid Prototyping </vt:lpstr>
      <vt:lpstr> Waterfall v Rapid Prototype</vt:lpstr>
      <vt:lpstr>Spiral Lifecycle</vt:lpstr>
      <vt:lpstr>Spiral Lifecycle</vt:lpstr>
      <vt:lpstr>Changes</vt:lpstr>
      <vt:lpstr>Iterative Development</vt:lpstr>
      <vt:lpstr> Waterfall  vs. Iterative</vt:lpstr>
      <vt:lpstr>Agile Methods</vt:lpstr>
      <vt:lpstr>Agile Development</vt:lpstr>
      <vt:lpstr>Agile Development</vt:lpstr>
      <vt:lpstr>Agile Development</vt:lpstr>
      <vt:lpstr>Agile Manifesto</vt:lpstr>
      <vt:lpstr>Agile Principles</vt:lpstr>
      <vt:lpstr>Agile Principles (cont.)</vt:lpstr>
      <vt:lpstr>Agile Principles (cont.)</vt:lpstr>
      <vt:lpstr>Agile Principles (cont.)</vt:lpstr>
      <vt:lpstr>Agile Principles (cont.)</vt:lpstr>
      <vt:lpstr>Agile Principles (cont.)</vt:lpstr>
      <vt:lpstr>Agile Principles (cont.)</vt:lpstr>
      <vt:lpstr>Agile Principles (cont.)</vt:lpstr>
      <vt:lpstr>Agile Overview</vt:lpstr>
      <vt:lpstr>Agile Overview</vt:lpstr>
      <vt:lpstr>Agile Overview</vt:lpstr>
      <vt:lpstr>Making Agile Work: Delivery</vt:lpstr>
      <vt:lpstr>Make Agile Work: Requirements</vt:lpstr>
      <vt:lpstr>Make Agile Work: Worklist</vt:lpstr>
      <vt:lpstr>Making Agile Work: Communication</vt:lpstr>
      <vt:lpstr>Making Agile Work: Communication</vt:lpstr>
      <vt:lpstr>Making Agile Work: Communication</vt:lpstr>
      <vt:lpstr>Making Agile Work: Co-Location</vt:lpstr>
      <vt:lpstr>Choosing Team Organization</vt:lpstr>
      <vt:lpstr>Choosing Team Organization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542 – Software Engineering Concepts</dc:title>
  <dc:creator>Matthew Hertz</dc:creator>
  <cp:keywords>CSE542;Introduction;Syllabus;Why study SE</cp:keywords>
  <cp:lastModifiedBy>Jesse Hartloff</cp:lastModifiedBy>
  <cp:revision>544</cp:revision>
  <cp:lastPrinted>2014-08-26T01:28:38Z</cp:lastPrinted>
  <dcterms:created xsi:type="dcterms:W3CDTF">2010-08-30T01:01:14Z</dcterms:created>
  <dcterms:modified xsi:type="dcterms:W3CDTF">2019-02-04T20:01:48Z</dcterms:modified>
</cp:coreProperties>
</file>